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4" r:id="rId8"/>
    <p:sldId id="261" r:id="rId9"/>
    <p:sldId id="262" r:id="rId10"/>
    <p:sldId id="275" r:id="rId11"/>
    <p:sldId id="276" r:id="rId12"/>
    <p:sldId id="263" r:id="rId13"/>
    <p:sldId id="269" r:id="rId14"/>
    <p:sldId id="277" r:id="rId15"/>
    <p:sldId id="278" r:id="rId16"/>
    <p:sldId id="279" r:id="rId17"/>
    <p:sldId id="272" r:id="rId18"/>
    <p:sldId id="260" r:id="rId19"/>
    <p:sldId id="274" r:id="rId20"/>
  </p:sldIdLst>
  <p:sldSz cx="24384000" cy="13716000" type="screen16x9"/>
  <p:notesSz cx="5143500" cy="9144000"/>
  <p:embeddedFontLst>
    <p:embeddedFont>
      <p:font typeface="OPPOSans-B" panose="00020600040101010101" charset="-122"/>
      <p:regular r:id="rId25"/>
    </p:embeddedFont>
    <p:embeddedFont>
      <p:font typeface="OPPOSans-R" panose="00020600040101010101" charset="-122"/>
      <p:regular r:id="rId26"/>
    </p:embeddedFont>
    <p:embeddedFont>
      <p:font typeface="OPPOSans-M" panose="00020600040101010101" charset="-122"/>
      <p:regular r:id="rId27"/>
    </p:embeddedFont>
    <p:embeddedFont>
      <p:font typeface="微软雅黑" panose="020B0503020204020204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等线" panose="02010600030101010101" charset="-122"/>
      <p:regular r:id="rId33"/>
    </p:embeddedFont>
  </p:embeddedFontLst>
  <p:custDataLst>
    <p:tags r:id="rId34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49.xml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png"/><Relationship Id="rId7" Type="http://schemas.openxmlformats.org/officeDocument/2006/relationships/image" Target="../media/image44.png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42.png"/><Relationship Id="rId13" Type="http://schemas.openxmlformats.org/officeDocument/2006/relationships/image" Target="../media/image116.png"/><Relationship Id="rId12" Type="http://schemas.openxmlformats.org/officeDocument/2006/relationships/image" Target="../media/image115.png"/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119.png"/><Relationship Id="rId7" Type="http://schemas.openxmlformats.org/officeDocument/2006/relationships/tags" Target="../tags/tag31.xml"/><Relationship Id="rId6" Type="http://schemas.openxmlformats.org/officeDocument/2006/relationships/image" Target="../media/image118.png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17.png"/><Relationship Id="rId2" Type="http://schemas.openxmlformats.org/officeDocument/2006/relationships/image" Target="../media/image96.pn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38.xml"/><Relationship Id="rId15" Type="http://schemas.openxmlformats.org/officeDocument/2006/relationships/image" Target="../media/image120.png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image" Target="../media/image130.png"/><Relationship Id="rId7" Type="http://schemas.openxmlformats.org/officeDocument/2006/relationships/image" Target="../media/image129.png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9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2.png"/><Relationship Id="rId1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36.png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42.png"/><Relationship Id="rId13" Type="http://schemas.openxmlformats.org/officeDocument/2006/relationships/image" Target="../media/image141.png"/><Relationship Id="rId12" Type="http://schemas.openxmlformats.org/officeDocument/2006/relationships/image" Target="../media/image140.png"/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7.png"/><Relationship Id="rId6" Type="http://schemas.openxmlformats.org/officeDocument/2006/relationships/image" Target="../media/image146.png"/><Relationship Id="rId5" Type="http://schemas.openxmlformats.org/officeDocument/2006/relationships/image" Target="../media/image105.png"/><Relationship Id="rId4" Type="http://schemas.openxmlformats.org/officeDocument/2006/relationships/image" Target="../media/image145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144.png"/><Relationship Id="rId29" Type="http://schemas.openxmlformats.org/officeDocument/2006/relationships/image" Target="../media/image158.png"/><Relationship Id="rId28" Type="http://schemas.openxmlformats.org/officeDocument/2006/relationships/tags" Target="../tags/tag48.xml"/><Relationship Id="rId27" Type="http://schemas.openxmlformats.org/officeDocument/2006/relationships/image" Target="../media/image157.png"/><Relationship Id="rId26" Type="http://schemas.openxmlformats.org/officeDocument/2006/relationships/tags" Target="../tags/tag47.xml"/><Relationship Id="rId25" Type="http://schemas.openxmlformats.org/officeDocument/2006/relationships/image" Target="../media/image156.png"/><Relationship Id="rId24" Type="http://schemas.openxmlformats.org/officeDocument/2006/relationships/tags" Target="../tags/tag46.xml"/><Relationship Id="rId23" Type="http://schemas.openxmlformats.org/officeDocument/2006/relationships/image" Target="../media/image155.png"/><Relationship Id="rId22" Type="http://schemas.openxmlformats.org/officeDocument/2006/relationships/tags" Target="../tags/tag45.xml"/><Relationship Id="rId21" Type="http://schemas.openxmlformats.org/officeDocument/2006/relationships/image" Target="../media/image154.png"/><Relationship Id="rId20" Type="http://schemas.openxmlformats.org/officeDocument/2006/relationships/tags" Target="../tags/tag44.xml"/><Relationship Id="rId2" Type="http://schemas.openxmlformats.org/officeDocument/2006/relationships/image" Target="../media/image143.png"/><Relationship Id="rId19" Type="http://schemas.openxmlformats.org/officeDocument/2006/relationships/image" Target="../media/image153.png"/><Relationship Id="rId18" Type="http://schemas.openxmlformats.org/officeDocument/2006/relationships/tags" Target="../tags/tag43.xml"/><Relationship Id="rId17" Type="http://schemas.openxmlformats.org/officeDocument/2006/relationships/image" Target="../media/image152.png"/><Relationship Id="rId16" Type="http://schemas.openxmlformats.org/officeDocument/2006/relationships/tags" Target="../tags/tag42.xml"/><Relationship Id="rId15" Type="http://schemas.openxmlformats.org/officeDocument/2006/relationships/image" Target="../media/image151.png"/><Relationship Id="rId14" Type="http://schemas.openxmlformats.org/officeDocument/2006/relationships/tags" Target="../tags/tag41.xml"/><Relationship Id="rId13" Type="http://schemas.openxmlformats.org/officeDocument/2006/relationships/image" Target="../media/image150.png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image" Target="../media/image103.png"/><Relationship Id="rId1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0.png"/><Relationship Id="rId14" Type="http://schemas.openxmlformats.org/officeDocument/2006/relationships/image" Target="../media/image10.png"/><Relationship Id="rId13" Type="http://schemas.openxmlformats.org/officeDocument/2006/relationships/image" Target="../media/image159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22.png"/><Relationship Id="rId6" Type="http://schemas.openxmlformats.org/officeDocument/2006/relationships/tags" Target="../tags/tag4.xml"/><Relationship Id="rId5" Type="http://schemas.openxmlformats.org/officeDocument/2006/relationships/image" Target="../media/image21.png"/><Relationship Id="rId47" Type="http://schemas.openxmlformats.org/officeDocument/2006/relationships/slideLayout" Target="../slideLayouts/slideLayout1.xml"/><Relationship Id="rId46" Type="http://schemas.openxmlformats.org/officeDocument/2006/relationships/tags" Target="../tags/tag28.xml"/><Relationship Id="rId45" Type="http://schemas.openxmlformats.org/officeDocument/2006/relationships/tags" Target="../tags/tag27.xml"/><Relationship Id="rId44" Type="http://schemas.openxmlformats.org/officeDocument/2006/relationships/tags" Target="../tags/tag26.xml"/><Relationship Id="rId43" Type="http://schemas.openxmlformats.org/officeDocument/2006/relationships/tags" Target="../tags/tag25.xml"/><Relationship Id="rId42" Type="http://schemas.openxmlformats.org/officeDocument/2006/relationships/tags" Target="../tags/tag24.xml"/><Relationship Id="rId41" Type="http://schemas.openxmlformats.org/officeDocument/2006/relationships/tags" Target="../tags/tag23.xml"/><Relationship Id="rId40" Type="http://schemas.openxmlformats.org/officeDocument/2006/relationships/tags" Target="../tags/tag22.xml"/><Relationship Id="rId4" Type="http://schemas.openxmlformats.org/officeDocument/2006/relationships/tags" Target="../tags/tag3.xml"/><Relationship Id="rId39" Type="http://schemas.openxmlformats.org/officeDocument/2006/relationships/tags" Target="../tags/tag21.xml"/><Relationship Id="rId38" Type="http://schemas.openxmlformats.org/officeDocument/2006/relationships/tags" Target="../tags/tag20.xml"/><Relationship Id="rId37" Type="http://schemas.openxmlformats.org/officeDocument/2006/relationships/tags" Target="../tags/tag19.xml"/><Relationship Id="rId36" Type="http://schemas.openxmlformats.org/officeDocument/2006/relationships/tags" Target="../tags/tag18.xml"/><Relationship Id="rId35" Type="http://schemas.openxmlformats.org/officeDocument/2006/relationships/tags" Target="../tags/tag17.xml"/><Relationship Id="rId34" Type="http://schemas.openxmlformats.org/officeDocument/2006/relationships/image" Target="../media/image10.png"/><Relationship Id="rId33" Type="http://schemas.openxmlformats.org/officeDocument/2006/relationships/image" Target="../media/image35.png"/><Relationship Id="rId32" Type="http://schemas.openxmlformats.org/officeDocument/2006/relationships/image" Target="../media/image34.png"/><Relationship Id="rId31" Type="http://schemas.openxmlformats.org/officeDocument/2006/relationships/image" Target="../media/image33.png"/><Relationship Id="rId30" Type="http://schemas.openxmlformats.org/officeDocument/2006/relationships/image" Target="../media/image6.png"/><Relationship Id="rId3" Type="http://schemas.openxmlformats.org/officeDocument/2006/relationships/image" Target="../media/image20.png"/><Relationship Id="rId29" Type="http://schemas.openxmlformats.org/officeDocument/2006/relationships/image" Target="../media/image32.png"/><Relationship Id="rId28" Type="http://schemas.openxmlformats.org/officeDocument/2006/relationships/image" Target="../media/image31.png"/><Relationship Id="rId27" Type="http://schemas.openxmlformats.org/officeDocument/2006/relationships/tags" Target="../tags/tag16.xml"/><Relationship Id="rId26" Type="http://schemas.openxmlformats.org/officeDocument/2006/relationships/image" Target="../media/image30.png"/><Relationship Id="rId25" Type="http://schemas.openxmlformats.org/officeDocument/2006/relationships/tags" Target="../tags/tag15.xml"/><Relationship Id="rId24" Type="http://schemas.openxmlformats.org/officeDocument/2006/relationships/image" Target="../media/image29.png"/><Relationship Id="rId23" Type="http://schemas.openxmlformats.org/officeDocument/2006/relationships/tags" Target="../tags/tag14.xml"/><Relationship Id="rId22" Type="http://schemas.openxmlformats.org/officeDocument/2006/relationships/tags" Target="../tags/tag13.xml"/><Relationship Id="rId21" Type="http://schemas.openxmlformats.org/officeDocument/2006/relationships/image" Target="../media/image28.png"/><Relationship Id="rId20" Type="http://schemas.openxmlformats.org/officeDocument/2006/relationships/tags" Target="../tags/tag12.xml"/><Relationship Id="rId2" Type="http://schemas.openxmlformats.org/officeDocument/2006/relationships/tags" Target="../tags/tag2.xml"/><Relationship Id="rId19" Type="http://schemas.openxmlformats.org/officeDocument/2006/relationships/image" Target="../media/image27.png"/><Relationship Id="rId18" Type="http://schemas.openxmlformats.org/officeDocument/2006/relationships/tags" Target="../tags/tag11.xml"/><Relationship Id="rId17" Type="http://schemas.openxmlformats.org/officeDocument/2006/relationships/image" Target="../media/image26.png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image" Target="../media/image25.png"/><Relationship Id="rId13" Type="http://schemas.openxmlformats.org/officeDocument/2006/relationships/tags" Target="../tags/tag8.xml"/><Relationship Id="rId12" Type="http://schemas.openxmlformats.org/officeDocument/2006/relationships/image" Target="../media/image24.png"/><Relationship Id="rId11" Type="http://schemas.openxmlformats.org/officeDocument/2006/relationships/tags" Target="../tags/tag7.xml"/><Relationship Id="rId10" Type="http://schemas.openxmlformats.org/officeDocument/2006/relationships/image" Target="../media/image23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9" Type="http://schemas.openxmlformats.org/officeDocument/2006/relationships/image" Target="../media/image67.png"/><Relationship Id="rId18" Type="http://schemas.openxmlformats.org/officeDocument/2006/relationships/image" Target="../media/image66.png"/><Relationship Id="rId17" Type="http://schemas.openxmlformats.org/officeDocument/2006/relationships/image" Target="../media/image65.png"/><Relationship Id="rId16" Type="http://schemas.openxmlformats.org/officeDocument/2006/relationships/image" Target="../media/image64.png"/><Relationship Id="rId15" Type="http://schemas.openxmlformats.org/officeDocument/2006/relationships/image" Target="../media/image63.png"/><Relationship Id="rId14" Type="http://schemas.openxmlformats.org/officeDocument/2006/relationships/image" Target="../media/image62.png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4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79.png"/><Relationship Id="rId13" Type="http://schemas.openxmlformats.org/officeDocument/2006/relationships/image" Target="../media/image78.png"/><Relationship Id="rId12" Type="http://schemas.openxmlformats.org/officeDocument/2006/relationships/image" Target="../media/image77.png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94.png"/><Relationship Id="rId14" Type="http://schemas.openxmlformats.org/officeDocument/2006/relationships/image" Target="../media/image93.png"/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1"/>
          <p:cNvGrpSpPr/>
          <p:nvPr/>
        </p:nvGrpSpPr>
        <p:grpSpPr>
          <a:xfrm>
            <a:off x="-38100" y="8496300"/>
            <a:ext cx="25171400" cy="5232400"/>
            <a:chOff x="-38100" y="8496300"/>
            <a:chExt cx="25171400" cy="5232400"/>
          </a:xfrm>
        </p:grpSpPr>
        <p:pic>
          <p:nvPicPr>
            <p:cNvPr id="102" name="image 1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8100" y="8496300"/>
              <a:ext cx="8305800" cy="5232400"/>
            </a:xfrm>
            <a:prstGeom prst="rect">
              <a:avLst/>
            </a:prstGeom>
          </p:spPr>
        </p:pic>
        <p:pic>
          <p:nvPicPr>
            <p:cNvPr id="103" name="image 1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77900" y="8496300"/>
              <a:ext cx="15722600" cy="5232400"/>
            </a:xfrm>
            <a:prstGeom prst="rect">
              <a:avLst/>
            </a:prstGeom>
          </p:spPr>
        </p:pic>
        <p:pic>
          <p:nvPicPr>
            <p:cNvPr id="104" name="image 1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410700" y="8496300"/>
              <a:ext cx="15722600" cy="5232400"/>
            </a:xfrm>
            <a:prstGeom prst="rect">
              <a:avLst/>
            </a:prstGeom>
          </p:spPr>
        </p:pic>
        <p:pic>
          <p:nvPicPr>
            <p:cNvPr id="105" name="image 10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7843500" y="9017000"/>
              <a:ext cx="6578600" cy="4711700"/>
            </a:xfrm>
            <a:prstGeom prst="rect">
              <a:avLst/>
            </a:prstGeom>
          </p:spPr>
        </p:pic>
      </p:grpSp>
      <p:grpSp>
        <p:nvGrpSpPr>
          <p:cNvPr id="106" name="组合 106"/>
          <p:cNvGrpSpPr/>
          <p:nvPr/>
        </p:nvGrpSpPr>
        <p:grpSpPr>
          <a:xfrm>
            <a:off x="19177000" y="1600200"/>
            <a:ext cx="2679700" cy="10782300"/>
            <a:chOff x="19177000" y="1600200"/>
            <a:chExt cx="2679700" cy="10782300"/>
          </a:xfrm>
        </p:grpSpPr>
        <p:grpSp>
          <p:nvGrpSpPr>
            <p:cNvPr id="107" name="组合 107"/>
            <p:cNvGrpSpPr/>
            <p:nvPr/>
          </p:nvGrpSpPr>
          <p:grpSpPr>
            <a:xfrm>
              <a:off x="19177000" y="1600200"/>
              <a:ext cx="2679700" cy="10782300"/>
              <a:chOff x="19177000" y="1600200"/>
              <a:chExt cx="2679700" cy="10782300"/>
            </a:xfrm>
          </p:grpSpPr>
          <p:pic>
            <p:nvPicPr>
              <p:cNvPr id="108" name="image 108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20002500" y="1600200"/>
                <a:ext cx="1854200" cy="10198100"/>
              </a:xfrm>
              <a:prstGeom prst="rect">
                <a:avLst/>
              </a:prstGeom>
            </p:spPr>
          </p:pic>
          <p:pic>
            <p:nvPicPr>
              <p:cNvPr id="109" name="image 109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9177000" y="1600200"/>
                <a:ext cx="952500" cy="10782300"/>
              </a:xfrm>
              <a:prstGeom prst="rect">
                <a:avLst/>
              </a:prstGeom>
            </p:spPr>
          </p:pic>
          <p:pic>
            <p:nvPicPr>
              <p:cNvPr id="1010" name="image 1010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9215100" y="1854200"/>
                <a:ext cx="711200" cy="10172700"/>
              </a:xfrm>
              <a:prstGeom prst="rect">
                <a:avLst/>
              </a:prstGeom>
            </p:spPr>
          </p:pic>
          <p:pic>
            <p:nvPicPr>
              <p:cNvPr id="1011" name="image 1011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9177000" y="11684000"/>
                <a:ext cx="2679700" cy="698500"/>
              </a:xfrm>
              <a:prstGeom prst="rect">
                <a:avLst/>
              </a:prstGeom>
            </p:spPr>
          </p:pic>
          <p:pic>
            <p:nvPicPr>
              <p:cNvPr id="1012" name="image 1012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9545300" y="11772900"/>
                <a:ext cx="2006600" cy="546100"/>
              </a:xfrm>
              <a:prstGeom prst="rect">
                <a:avLst/>
              </a:prstGeom>
            </p:spPr>
          </p:pic>
        </p:grpSp>
        <p:sp>
          <p:nvSpPr>
            <p:cNvPr id="1013" name="Object 1013"/>
            <p:cNvSpPr txBox="1"/>
            <p:nvPr/>
          </p:nvSpPr>
          <p:spPr>
            <a:xfrm>
              <a:off x="20692268" y="4051198"/>
              <a:ext cx="508000" cy="4800599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1000"/>
                </a:lnSpc>
              </a:pPr>
              <a:endParaRPr lang="zh-CN" altLang="en-US"/>
            </a:p>
          </p:txBody>
        </p:sp>
        <p:pic>
          <p:nvPicPr>
            <p:cNvPr id="1014" name="image 1014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20777200" y="2222500"/>
              <a:ext cx="304800" cy="304800"/>
            </a:xfrm>
            <a:prstGeom prst="rect">
              <a:avLst/>
            </a:prstGeom>
          </p:spPr>
        </p:pic>
        <p:pic>
          <p:nvPicPr>
            <p:cNvPr id="1015" name="image 10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20777200" y="10845800"/>
              <a:ext cx="304800" cy="304800"/>
            </a:xfrm>
            <a:prstGeom prst="rect">
              <a:avLst/>
            </a:prstGeom>
          </p:spPr>
        </p:pic>
      </p:grpSp>
      <p:grpSp>
        <p:nvGrpSpPr>
          <p:cNvPr id="1016" name="组合 1016"/>
          <p:cNvGrpSpPr/>
          <p:nvPr/>
        </p:nvGrpSpPr>
        <p:grpSpPr>
          <a:xfrm>
            <a:off x="1485900" y="1600199"/>
            <a:ext cx="18059400" cy="10795000"/>
            <a:chOff x="1485900" y="1600199"/>
            <a:chExt cx="18059400" cy="10795000"/>
          </a:xfrm>
        </p:grpSpPr>
        <p:grpSp>
          <p:nvGrpSpPr>
            <p:cNvPr id="1017" name="组合 1017"/>
            <p:cNvGrpSpPr/>
            <p:nvPr/>
          </p:nvGrpSpPr>
          <p:grpSpPr>
            <a:xfrm>
              <a:off x="1485900" y="1600199"/>
              <a:ext cx="18059400" cy="10795000"/>
              <a:chOff x="1485900" y="1600199"/>
              <a:chExt cx="18059400" cy="10795000"/>
            </a:xfrm>
          </p:grpSpPr>
          <p:pic>
            <p:nvPicPr>
              <p:cNvPr id="1018" name="image 1018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2311400" y="1600199"/>
                <a:ext cx="17233900" cy="10198100"/>
              </a:xfrm>
              <a:prstGeom prst="rect">
                <a:avLst/>
              </a:prstGeom>
            </p:spPr>
          </p:pic>
          <p:pic>
            <p:nvPicPr>
              <p:cNvPr id="1019" name="image 1019"/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1485900" y="1600199"/>
                <a:ext cx="952500" cy="10795000"/>
              </a:xfrm>
              <a:prstGeom prst="rect">
                <a:avLst/>
              </a:prstGeom>
            </p:spPr>
          </p:pic>
          <p:pic>
            <p:nvPicPr>
              <p:cNvPr id="1020" name="image 1020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1661221" y="1835149"/>
                <a:ext cx="571500" cy="10325100"/>
              </a:xfrm>
              <a:prstGeom prst="rect">
                <a:avLst/>
              </a:prstGeom>
            </p:spPr>
          </p:pic>
        </p:grpSp>
        <p:pic>
          <p:nvPicPr>
            <p:cNvPr id="1021" name="image 1021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485900" y="11684000"/>
              <a:ext cx="18059400" cy="698500"/>
            </a:xfrm>
            <a:prstGeom prst="rect">
              <a:avLst/>
            </a:prstGeom>
          </p:spPr>
        </p:pic>
        <p:pic>
          <p:nvPicPr>
            <p:cNvPr id="1022" name="image 1022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841500" y="11734800"/>
              <a:ext cx="17348200" cy="609600"/>
            </a:xfrm>
            <a:prstGeom prst="rect">
              <a:avLst/>
            </a:prstGeom>
          </p:spPr>
        </p:pic>
      </p:grpSp>
      <p:pic>
        <p:nvPicPr>
          <p:cNvPr id="1023" name="image 102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025900" y="2768600"/>
            <a:ext cx="1244600" cy="1244600"/>
          </a:xfrm>
          <a:prstGeom prst="rect">
            <a:avLst/>
          </a:prstGeom>
        </p:spPr>
      </p:pic>
      <p:pic>
        <p:nvPicPr>
          <p:cNvPr id="1024" name="image 102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3657600" y="3924300"/>
            <a:ext cx="1612900" cy="342900"/>
          </a:xfrm>
          <a:prstGeom prst="rect">
            <a:avLst/>
          </a:prstGeom>
        </p:spPr>
      </p:pic>
      <p:pic>
        <p:nvPicPr>
          <p:cNvPr id="1025" name="image 1025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670300" y="2768600"/>
            <a:ext cx="444500" cy="1498600"/>
          </a:xfrm>
          <a:prstGeom prst="rect">
            <a:avLst/>
          </a:prstGeom>
        </p:spPr>
      </p:pic>
      <p:sp>
        <p:nvSpPr>
          <p:cNvPr id="1027" name="Object 1027"/>
          <p:cNvSpPr txBox="1"/>
          <p:nvPr/>
        </p:nvSpPr>
        <p:spPr>
          <a:xfrm>
            <a:off x="3666569" y="5695357"/>
            <a:ext cx="14813751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大数据岗位需求</a:t>
            </a:r>
            <a:r>
              <a:rPr lang="zh-CN" sz="10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调研</a:t>
            </a:r>
            <a:endParaRPr lang="zh-CN" sz="100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28" name="Object 1028"/>
          <p:cNvSpPr txBox="1"/>
          <p:nvPr/>
        </p:nvSpPr>
        <p:spPr>
          <a:xfrm>
            <a:off x="3562256" y="8064403"/>
            <a:ext cx="14774557" cy="431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800" b="0" i="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</a:rPr>
              <a:t> Research on Big Data Job Requirements</a:t>
            </a:r>
            <a:endParaRPr lang="zh-CN" sz="2800" b="0" i="0" dirty="0" smtClean="0">
              <a:solidFill>
                <a:srgbClr val="11111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1029" name="image 1029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3657600" y="9512299"/>
            <a:ext cx="3035300" cy="850900"/>
          </a:xfrm>
          <a:prstGeom prst="rect">
            <a:avLst/>
          </a:prstGeom>
        </p:spPr>
      </p:pic>
      <p:sp>
        <p:nvSpPr>
          <p:cNvPr id="1030" name="Object 1030"/>
          <p:cNvSpPr txBox="1"/>
          <p:nvPr/>
        </p:nvSpPr>
        <p:spPr>
          <a:xfrm>
            <a:off x="3487161" y="9645649"/>
            <a:ext cx="3376177" cy="431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800" b="0" i="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</a:rPr>
              <a:t>主讲人：张童</a:t>
            </a:r>
            <a:r>
              <a:rPr lang="zh-CN" sz="2800" b="0" i="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</a:rPr>
              <a:t>银</a:t>
            </a:r>
            <a:endParaRPr lang="zh-CN" sz="2800" b="0" i="0" dirty="0" smtClean="0">
              <a:solidFill>
                <a:srgbClr val="11111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3100" y="5765800"/>
            <a:ext cx="18859500" cy="2171700"/>
          </a:xfrm>
          <a:prstGeom prst="rect">
            <a:avLst/>
          </a:prstGeom>
        </p:spPr>
      </p:pic>
      <p:sp>
        <p:nvSpPr>
          <p:cNvPr id="802" name="Object 802"/>
          <p:cNvSpPr txBox="1"/>
          <p:nvPr/>
        </p:nvSpPr>
        <p:spPr>
          <a:xfrm>
            <a:off x="2466181" y="9254686"/>
            <a:ext cx="5067300" cy="20827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sz="2800" b="0" i="0" dirty="0" smtClean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短期体验外国文化和教育经历，这样不留遗憾，既可以增长见识，又会更珍惜眼前，以更客观的角度看待世界</a:t>
            </a:r>
            <a:endParaRPr lang="zh-CN" altLang="en-US"/>
          </a:p>
        </p:txBody>
      </p:sp>
      <p:grpSp>
        <p:nvGrpSpPr>
          <p:cNvPr id="803" name="组合 803"/>
          <p:cNvGrpSpPr/>
          <p:nvPr/>
        </p:nvGrpSpPr>
        <p:grpSpPr>
          <a:xfrm>
            <a:off x="2604036" y="2640277"/>
            <a:ext cx="7498811" cy="2179189"/>
            <a:chOff x="2604036" y="2640277"/>
            <a:chExt cx="7498811" cy="2179189"/>
          </a:xfrm>
        </p:grpSpPr>
        <p:sp>
          <p:nvSpPr>
            <p:cNvPr id="804" name="Object 804"/>
            <p:cNvSpPr txBox="1"/>
            <p:nvPr/>
          </p:nvSpPr>
          <p:spPr>
            <a:xfrm>
              <a:off x="2502436" y="2564077"/>
              <a:ext cx="7332843" cy="1397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92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适合人群</a:t>
              </a:r>
              <a:endParaRPr lang="zh-CN" altLang="en-US"/>
            </a:p>
          </p:txBody>
        </p:sp>
        <p:sp>
          <p:nvSpPr>
            <p:cNvPr id="805" name="Object 805"/>
            <p:cNvSpPr txBox="1"/>
            <p:nvPr/>
          </p:nvSpPr>
          <p:spPr>
            <a:xfrm>
              <a:off x="2528974" y="4108267"/>
              <a:ext cx="7726273" cy="635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20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APPLICABLE PEOPLE</a:t>
              </a:r>
              <a:endParaRPr lang="zh-CN" altLang="en-US"/>
            </a:p>
          </p:txBody>
        </p:sp>
      </p:grpSp>
      <p:grpSp>
        <p:nvGrpSpPr>
          <p:cNvPr id="806" name="组合 806"/>
          <p:cNvGrpSpPr/>
          <p:nvPr/>
        </p:nvGrpSpPr>
        <p:grpSpPr>
          <a:xfrm>
            <a:off x="11277600" y="7454900"/>
            <a:ext cx="11239500" cy="4330700"/>
            <a:chOff x="11277600" y="7454900"/>
            <a:chExt cx="11239500" cy="4330700"/>
          </a:xfrm>
        </p:grpSpPr>
        <p:grpSp>
          <p:nvGrpSpPr>
            <p:cNvPr id="807" name="组合 807"/>
            <p:cNvGrpSpPr/>
            <p:nvPr/>
          </p:nvGrpSpPr>
          <p:grpSpPr>
            <a:xfrm>
              <a:off x="11277600" y="7454900"/>
              <a:ext cx="11239500" cy="4330700"/>
              <a:chOff x="11277600" y="7454900"/>
              <a:chExt cx="11239500" cy="4330700"/>
            </a:xfrm>
          </p:grpSpPr>
          <p:pic>
            <p:nvPicPr>
              <p:cNvPr id="808" name="image 808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836400" y="7454900"/>
                <a:ext cx="10680700" cy="3937000"/>
              </a:xfrm>
              <a:prstGeom prst="rect">
                <a:avLst/>
              </a:prstGeom>
            </p:spPr>
          </p:pic>
          <p:pic>
            <p:nvPicPr>
              <p:cNvPr id="809" name="image 809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1277600" y="11277600"/>
                <a:ext cx="11239500" cy="508000"/>
              </a:xfrm>
              <a:prstGeom prst="rect">
                <a:avLst/>
              </a:prstGeom>
            </p:spPr>
          </p:pic>
          <p:pic>
            <p:nvPicPr>
              <p:cNvPr id="8010" name="image 801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1277600" y="7454900"/>
                <a:ext cx="673100" cy="4330700"/>
              </a:xfrm>
              <a:prstGeom prst="rect">
                <a:avLst/>
              </a:prstGeom>
            </p:spPr>
          </p:pic>
        </p:grpSp>
        <p:sp>
          <p:nvSpPr>
            <p:cNvPr id="8011" name="Object 8011"/>
            <p:cNvSpPr txBox="1"/>
            <p:nvPr/>
          </p:nvSpPr>
          <p:spPr>
            <a:xfrm>
              <a:off x="12628562" y="8297086"/>
              <a:ext cx="8857451" cy="546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600" b="0" i="0" dirty="0" smtClean="0">
                  <a:solidFill>
                    <a:srgbClr val="333333"/>
                  </a:solidFill>
                  <a:latin typeface="OPPOSans-B" panose="00020600040101010101" charset="-122"/>
                  <a:ea typeface="OPPOSans-B" panose="00020600040101010101" charset="-122"/>
                </a:rPr>
                <a:t>不想出国留学的学生和家长</a:t>
              </a:r>
              <a:endParaRPr lang="zh-CN" altLang="en-US"/>
            </a:p>
          </p:txBody>
        </p:sp>
        <p:sp>
          <p:nvSpPr>
            <p:cNvPr id="8012" name="Object 8012"/>
            <p:cNvSpPr txBox="1"/>
            <p:nvPr/>
          </p:nvSpPr>
          <p:spPr>
            <a:xfrm>
              <a:off x="12636698" y="9268576"/>
              <a:ext cx="9575800" cy="1041399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sz="2800" b="0" i="0" dirty="0" smtClean="0">
                  <a:solidFill>
                    <a:srgbClr val="666666"/>
                  </a:solidFill>
                  <a:latin typeface="OPPOSans-R" panose="00020600040101010101" charset="-122"/>
                  <a:ea typeface="OPPOSans-R" panose="00020600040101010101" charset="-122"/>
                </a:rPr>
                <a:t>短期体验外国文化和教育经历，这样不留遗憾，既可以增长见识，又会更珍惜眼前，以更客观的角度看待世界</a:t>
              </a:r>
              <a:endParaRPr lang="zh-CN" altLang="en-US"/>
            </a:p>
          </p:txBody>
        </p:sp>
      </p:grpSp>
      <p:grpSp>
        <p:nvGrpSpPr>
          <p:cNvPr id="8013" name="组合 8013"/>
          <p:cNvGrpSpPr/>
          <p:nvPr/>
        </p:nvGrpSpPr>
        <p:grpSpPr>
          <a:xfrm>
            <a:off x="11277600" y="2006600"/>
            <a:ext cx="11239500" cy="4330700"/>
            <a:chOff x="11277600" y="2006600"/>
            <a:chExt cx="11239500" cy="4330700"/>
          </a:xfrm>
        </p:grpSpPr>
        <p:grpSp>
          <p:nvGrpSpPr>
            <p:cNvPr id="8014" name="组合 8014"/>
            <p:cNvGrpSpPr/>
            <p:nvPr/>
          </p:nvGrpSpPr>
          <p:grpSpPr>
            <a:xfrm>
              <a:off x="11277600" y="2006600"/>
              <a:ext cx="11239500" cy="4330700"/>
              <a:chOff x="11277600" y="2006600"/>
              <a:chExt cx="11239500" cy="4330700"/>
            </a:xfrm>
          </p:grpSpPr>
          <p:pic>
            <p:nvPicPr>
              <p:cNvPr id="8015" name="image 8015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1836400" y="2006600"/>
                <a:ext cx="10680700" cy="3937000"/>
              </a:xfrm>
              <a:prstGeom prst="rect">
                <a:avLst/>
              </a:prstGeom>
            </p:spPr>
          </p:pic>
          <p:pic>
            <p:nvPicPr>
              <p:cNvPr id="8016" name="image 8016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1277600" y="5829300"/>
                <a:ext cx="11239500" cy="508000"/>
              </a:xfrm>
              <a:prstGeom prst="rect">
                <a:avLst/>
              </a:prstGeom>
            </p:spPr>
          </p:pic>
          <p:pic>
            <p:nvPicPr>
              <p:cNvPr id="8017" name="image 8017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1277600" y="2006600"/>
                <a:ext cx="673100" cy="4330700"/>
              </a:xfrm>
              <a:prstGeom prst="rect">
                <a:avLst/>
              </a:prstGeom>
            </p:spPr>
          </p:pic>
        </p:grpSp>
        <p:sp>
          <p:nvSpPr>
            <p:cNvPr id="8018" name="Object 8018"/>
            <p:cNvSpPr txBox="1"/>
            <p:nvPr/>
          </p:nvSpPr>
          <p:spPr>
            <a:xfrm>
              <a:off x="12626975" y="2848786"/>
              <a:ext cx="9388868" cy="546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600" b="0" i="0" dirty="0" smtClean="0">
                  <a:solidFill>
                    <a:srgbClr val="333333"/>
                  </a:solidFill>
                  <a:latin typeface="OPPOSans-B" panose="00020600040101010101" charset="-122"/>
                  <a:ea typeface="OPPOSans-B" panose="00020600040101010101" charset="-122"/>
                </a:rPr>
                <a:t>想走出国留学路线的学生和家长</a:t>
              </a:r>
              <a:endParaRPr lang="zh-CN" altLang="en-US"/>
            </a:p>
          </p:txBody>
        </p:sp>
        <p:sp>
          <p:nvSpPr>
            <p:cNvPr id="8019" name="Object 8019"/>
            <p:cNvSpPr txBox="1"/>
            <p:nvPr/>
          </p:nvSpPr>
          <p:spPr>
            <a:xfrm>
              <a:off x="12643246" y="3822261"/>
              <a:ext cx="9372600" cy="1041399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sz="2800" b="0" i="0" dirty="0" smtClean="0">
                  <a:solidFill>
                    <a:srgbClr val="666666"/>
                  </a:solidFill>
                  <a:latin typeface="OPPOSans-R" panose="00020600040101010101" charset="-122"/>
                  <a:ea typeface="OPPOSans-R" panose="00020600040101010101" charset="-122"/>
                </a:rPr>
                <a:t>利用暑假深入体验下国外的校园课程，深度的体验和总结概括，帮助自己作出正确选择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组合 1401"/>
          <p:cNvGrpSpPr/>
          <p:nvPr/>
        </p:nvGrpSpPr>
        <p:grpSpPr>
          <a:xfrm>
            <a:off x="1841500" y="6248400"/>
            <a:ext cx="12547600" cy="5651500"/>
            <a:chOff x="1841500" y="6248400"/>
            <a:chExt cx="12547600" cy="5651500"/>
          </a:xfrm>
        </p:grpSpPr>
        <p:pic>
          <p:nvPicPr>
            <p:cNvPr id="1402" name="image 14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400300" y="6248400"/>
              <a:ext cx="11137900" cy="5257800"/>
            </a:xfrm>
            <a:prstGeom prst="rect">
              <a:avLst/>
            </a:prstGeom>
          </p:spPr>
        </p:pic>
        <p:pic>
          <p:nvPicPr>
            <p:cNvPr id="1403" name="image 14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41500" y="11391900"/>
              <a:ext cx="11696700" cy="508000"/>
            </a:xfrm>
            <a:prstGeom prst="rect">
              <a:avLst/>
            </a:prstGeom>
          </p:spPr>
        </p:pic>
        <p:pic>
          <p:nvPicPr>
            <p:cNvPr id="1404" name="image 14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841500" y="10807700"/>
              <a:ext cx="12547600" cy="1054100"/>
            </a:xfrm>
            <a:prstGeom prst="rect">
              <a:avLst/>
            </a:prstGeom>
          </p:spPr>
        </p:pic>
        <p:pic>
          <p:nvPicPr>
            <p:cNvPr id="1405" name="image 140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41500" y="6248400"/>
              <a:ext cx="673100" cy="5651500"/>
            </a:xfrm>
            <a:prstGeom prst="rect">
              <a:avLst/>
            </a:prstGeom>
          </p:spPr>
        </p:pic>
        <p:pic>
          <p:nvPicPr>
            <p:cNvPr id="1406" name="image 140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92300" y="6311900"/>
              <a:ext cx="571500" cy="5499100"/>
            </a:xfrm>
            <a:prstGeom prst="rect">
              <a:avLst/>
            </a:prstGeom>
          </p:spPr>
        </p:pic>
      </p:grpSp>
      <p:sp>
        <p:nvSpPr>
          <p:cNvPr id="1407" name="Object 1407"/>
          <p:cNvSpPr txBox="1"/>
          <p:nvPr/>
        </p:nvSpPr>
        <p:spPr>
          <a:xfrm>
            <a:off x="4065231" y="6927919"/>
            <a:ext cx="8636279" cy="12572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82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详细</a:t>
            </a:r>
            <a:r>
              <a:rPr lang="zh-CN" sz="82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分析</a:t>
            </a:r>
            <a:endParaRPr lang="zh-CN" sz="82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409" name="Object 1409"/>
          <p:cNvSpPr txBox="1"/>
          <p:nvPr/>
        </p:nvSpPr>
        <p:spPr>
          <a:xfrm>
            <a:off x="3075940" y="9472295"/>
            <a:ext cx="9625330" cy="15525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2000"/>
              </a:lnSpc>
            </a:pPr>
            <a:r>
              <a:rPr lang="zh-CN" sz="3000" b="0" i="0" dirty="0" smtClean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rPr>
              <a:t>基于分析思路的三个分析维度以及获取到的数据，将以此进行图表可视化的工作，并对可视化后的数据进行解读。</a:t>
            </a:r>
            <a:endParaRPr lang="zh-CN" altLang="en-US"/>
          </a:p>
        </p:txBody>
      </p:sp>
      <p:pic>
        <p:nvPicPr>
          <p:cNvPr id="14010" name="image 14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47200" y="9017000"/>
            <a:ext cx="3086100" cy="88900"/>
          </a:xfrm>
          <a:prstGeom prst="rect">
            <a:avLst/>
          </a:prstGeom>
        </p:spPr>
      </p:pic>
      <p:grpSp>
        <p:nvGrpSpPr>
          <p:cNvPr id="14011" name="组合 14011"/>
          <p:cNvGrpSpPr/>
          <p:nvPr/>
        </p:nvGrpSpPr>
        <p:grpSpPr>
          <a:xfrm>
            <a:off x="7581900" y="2768600"/>
            <a:ext cx="5956300" cy="3136900"/>
            <a:chOff x="7581900" y="2768600"/>
            <a:chExt cx="5956300" cy="3136900"/>
          </a:xfrm>
        </p:grpSpPr>
        <p:pic>
          <p:nvPicPr>
            <p:cNvPr id="14012" name="image 1401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8140700" y="2768600"/>
              <a:ext cx="5397500" cy="2743200"/>
            </a:xfrm>
            <a:prstGeom prst="rect">
              <a:avLst/>
            </a:prstGeom>
          </p:spPr>
        </p:pic>
        <p:pic>
          <p:nvPicPr>
            <p:cNvPr id="14013" name="image 14013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7594600" y="5397500"/>
              <a:ext cx="5943600" cy="508000"/>
            </a:xfrm>
            <a:prstGeom prst="rect">
              <a:avLst/>
            </a:prstGeom>
          </p:spPr>
        </p:pic>
        <p:pic>
          <p:nvPicPr>
            <p:cNvPr id="14014" name="image 14014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7581900" y="2768600"/>
              <a:ext cx="673100" cy="3136900"/>
            </a:xfrm>
            <a:prstGeom prst="rect">
              <a:avLst/>
            </a:prstGeom>
          </p:spPr>
        </p:pic>
      </p:grpSp>
      <p:sp>
        <p:nvSpPr>
          <p:cNvPr id="14015" name="Object 14015"/>
          <p:cNvSpPr txBox="1"/>
          <p:nvPr/>
        </p:nvSpPr>
        <p:spPr>
          <a:xfrm>
            <a:off x="8737703" y="2984734"/>
            <a:ext cx="3370395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138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03</a:t>
            </a:r>
            <a:endParaRPr lang="zh-CN" altLang="en-US"/>
          </a:p>
        </p:txBody>
      </p:sp>
      <p:grpSp>
        <p:nvGrpSpPr>
          <p:cNvPr id="14016" name="组合 14016"/>
          <p:cNvGrpSpPr/>
          <p:nvPr/>
        </p:nvGrpSpPr>
        <p:grpSpPr>
          <a:xfrm>
            <a:off x="13754100" y="2705100"/>
            <a:ext cx="8737600" cy="9194800"/>
            <a:chOff x="13754100" y="2705100"/>
            <a:chExt cx="8737600" cy="9194800"/>
          </a:xfrm>
        </p:grpSpPr>
        <p:pic>
          <p:nvPicPr>
            <p:cNvPr id="14017" name="image 14017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4312900" y="2705100"/>
              <a:ext cx="8178800" cy="8813800"/>
            </a:xfrm>
            <a:prstGeom prst="rect">
              <a:avLst/>
            </a:prstGeom>
          </p:spPr>
        </p:pic>
        <p:pic>
          <p:nvPicPr>
            <p:cNvPr id="14018" name="image 14018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4528800" y="2921000"/>
              <a:ext cx="7747000" cy="8369300"/>
            </a:xfrm>
            <a:prstGeom prst="rect">
              <a:avLst/>
            </a:prstGeom>
          </p:spPr>
        </p:pic>
        <p:pic>
          <p:nvPicPr>
            <p:cNvPr id="14019" name="image 14019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3779500" y="11417300"/>
              <a:ext cx="8699500" cy="469900"/>
            </a:xfrm>
            <a:prstGeom prst="rect">
              <a:avLst/>
            </a:prstGeom>
          </p:spPr>
        </p:pic>
        <p:pic>
          <p:nvPicPr>
            <p:cNvPr id="14020" name="image 14020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3754100" y="2705100"/>
              <a:ext cx="673100" cy="9194800"/>
            </a:xfrm>
            <a:prstGeom prst="rect">
              <a:avLst/>
            </a:prstGeom>
          </p:spPr>
        </p:pic>
        <p:pic>
          <p:nvPicPr>
            <p:cNvPr id="14021" name="image 14021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3779500" y="11455400"/>
              <a:ext cx="8407400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5300" y="10883900"/>
            <a:ext cx="1409700" cy="23368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0" y="476250"/>
            <a:ext cx="23660100" cy="12915900"/>
          </a:xfrm>
          <a:prstGeom prst="rect">
            <a:avLst/>
          </a:prstGeom>
        </p:spPr>
      </p:pic>
      <p:sp>
        <p:nvSpPr>
          <p:cNvPr id="7021" name="Object 7021"/>
          <p:cNvSpPr txBox="1"/>
          <p:nvPr/>
        </p:nvSpPr>
        <p:spPr>
          <a:xfrm>
            <a:off x="2604770" y="1198880"/>
            <a:ext cx="16203295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（一）历年职位需求总量趋势</a:t>
            </a:r>
            <a:endParaRPr lang="zh-CN" sz="70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1073741828" name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60" y="2733675"/>
            <a:ext cx="9299575" cy="728027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grpSp>
        <p:nvGrpSpPr>
          <p:cNvPr id="12030" name="组合 12030"/>
          <p:cNvGrpSpPr/>
          <p:nvPr>
            <p:custDataLst>
              <p:tags r:id="rId4"/>
            </p:custDataLst>
          </p:nvPr>
        </p:nvGrpSpPr>
        <p:grpSpPr>
          <a:xfrm>
            <a:off x="13021310" y="3622696"/>
            <a:ext cx="3979138" cy="5156200"/>
            <a:chOff x="2362200" y="5763281"/>
            <a:chExt cx="3979138" cy="5156200"/>
          </a:xfrm>
        </p:grpSpPr>
        <p:pic>
          <p:nvPicPr>
            <p:cNvPr id="12032" name="image 120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2476500" y="7353300"/>
              <a:ext cx="3822700" cy="431800"/>
            </a:xfrm>
            <a:prstGeom prst="rect">
              <a:avLst/>
            </a:prstGeom>
          </p:spPr>
        </p:pic>
        <p:pic>
          <p:nvPicPr>
            <p:cNvPr id="12033" name="image 1203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362200" y="7670800"/>
              <a:ext cx="3937000" cy="215900"/>
            </a:xfrm>
            <a:prstGeom prst="rect">
              <a:avLst/>
            </a:prstGeom>
          </p:spPr>
        </p:pic>
        <p:sp>
          <p:nvSpPr>
            <p:cNvPr id="12034" name="Object 12034"/>
            <p:cNvSpPr txBox="1"/>
            <p:nvPr>
              <p:custDataLst>
                <p:tags r:id="rId9"/>
              </p:custDataLst>
            </p:nvPr>
          </p:nvSpPr>
          <p:spPr>
            <a:xfrm>
              <a:off x="2723515" y="8217556"/>
              <a:ext cx="3251200" cy="270192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sz="2800" b="0" i="0" dirty="0" smtClean="0">
                  <a:solidFill>
                    <a:srgbClr val="666666"/>
                  </a:solidFill>
                  <a:latin typeface="OPPOSans-R" panose="00020600040101010101" charset="-122"/>
                  <a:ea typeface="OPPOSans-R" panose="00020600040101010101" charset="-122"/>
                </a:rPr>
                <a:t>大数据岗位需求量从2017年开始逐年递增，递增百分比分别为5%。7%，12%，增长稳健。</a:t>
              </a:r>
              <a:endParaRPr lang="zh-CN" sz="2800" b="0" i="0" dirty="0" smtClean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sp>
          <p:nvSpPr>
            <p:cNvPr id="12035" name="Object 12035"/>
            <p:cNvSpPr txBox="1"/>
            <p:nvPr>
              <p:custDataLst>
                <p:tags r:id="rId10"/>
              </p:custDataLst>
            </p:nvPr>
          </p:nvSpPr>
          <p:spPr>
            <a:xfrm>
              <a:off x="2434361" y="5763281"/>
              <a:ext cx="3906977" cy="939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ctr">
                <a:lnSpc>
                  <a:spcPct val="100000"/>
                </a:lnSpc>
              </a:pPr>
              <a:r>
                <a:rPr lang="zh-CN" sz="6200" b="0" i="0" dirty="0" smtClean="0">
                  <a:solidFill>
                    <a:srgbClr val="111111"/>
                  </a:solidFill>
                  <a:latin typeface="OPPOSans-M" panose="00020600040101010101" charset="-122"/>
                  <a:ea typeface="OPPOSans-M" panose="00020600040101010101" charset="-122"/>
                </a:rPr>
                <a:t>01</a:t>
              </a:r>
              <a:endParaRPr lang="zh-CN" altLang="en-US"/>
            </a:p>
          </p:txBody>
        </p:sp>
      </p:grpSp>
      <p:grpSp>
        <p:nvGrpSpPr>
          <p:cNvPr id="12024" name="组合 12024"/>
          <p:cNvGrpSpPr/>
          <p:nvPr>
            <p:custDataLst>
              <p:tags r:id="rId11"/>
            </p:custDataLst>
          </p:nvPr>
        </p:nvGrpSpPr>
        <p:grpSpPr>
          <a:xfrm>
            <a:off x="18060670" y="3622696"/>
            <a:ext cx="3937000" cy="5271770"/>
            <a:chOff x="7607300" y="5763281"/>
            <a:chExt cx="3937000" cy="5271770"/>
          </a:xfrm>
        </p:grpSpPr>
        <p:sp>
          <p:nvSpPr>
            <p:cNvPr id="12026" name="Object 12026"/>
            <p:cNvSpPr txBox="1"/>
            <p:nvPr>
              <p:custDataLst>
                <p:tags r:id="rId12"/>
              </p:custDataLst>
            </p:nvPr>
          </p:nvSpPr>
          <p:spPr>
            <a:xfrm>
              <a:off x="7980400" y="8217556"/>
              <a:ext cx="3251200" cy="281749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sz="2800" b="0" i="0" dirty="0" smtClean="0">
                  <a:solidFill>
                    <a:srgbClr val="666666"/>
                  </a:solidFill>
                  <a:latin typeface="OPPOSans-R" panose="00020600040101010101" charset="-122"/>
                  <a:ea typeface="OPPOSans-R" panose="00020600040101010101" charset="-122"/>
                </a:rPr>
                <a:t>2020年需求量有所下降，可能由于疫情等时间影响，导致经济与求职市场比较萎靡。</a:t>
              </a:r>
              <a:endParaRPr lang="zh-CN" sz="2800" b="0" i="0" dirty="0" smtClean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2027" name="image 120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7721600" y="7353300"/>
              <a:ext cx="3822700" cy="431800"/>
            </a:xfrm>
            <a:prstGeom prst="rect">
              <a:avLst/>
            </a:prstGeom>
          </p:spPr>
        </p:pic>
        <p:pic>
          <p:nvPicPr>
            <p:cNvPr id="12028" name="image 120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7607300" y="7670800"/>
              <a:ext cx="3937000" cy="215900"/>
            </a:xfrm>
            <a:prstGeom prst="rect">
              <a:avLst/>
            </a:prstGeom>
          </p:spPr>
        </p:pic>
        <p:sp>
          <p:nvSpPr>
            <p:cNvPr id="12029" name="Object 12029"/>
            <p:cNvSpPr txBox="1"/>
            <p:nvPr>
              <p:custDataLst>
                <p:tags r:id="rId16"/>
              </p:custDataLst>
            </p:nvPr>
          </p:nvSpPr>
          <p:spPr>
            <a:xfrm>
              <a:off x="7607300" y="5763281"/>
              <a:ext cx="3754564" cy="939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ctr">
                <a:lnSpc>
                  <a:spcPct val="100000"/>
                </a:lnSpc>
              </a:pPr>
              <a:r>
                <a:rPr lang="zh-CN" sz="6200" b="0" i="0" dirty="0" smtClean="0">
                  <a:solidFill>
                    <a:srgbClr val="111111"/>
                  </a:solidFill>
                  <a:latin typeface="OPPOSans-M" panose="00020600040101010101" charset="-122"/>
                  <a:ea typeface="OPPOSans-M" panose="00020600040101010101" charset="-122"/>
                </a:rPr>
                <a:t>02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5300" y="10883900"/>
            <a:ext cx="1409700" cy="23368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0" y="476250"/>
            <a:ext cx="23660100" cy="12915900"/>
          </a:xfrm>
          <a:prstGeom prst="rect">
            <a:avLst/>
          </a:prstGeom>
        </p:spPr>
      </p:pic>
      <p:sp>
        <p:nvSpPr>
          <p:cNvPr id="7021" name="Object 7021"/>
          <p:cNvSpPr txBox="1"/>
          <p:nvPr/>
        </p:nvSpPr>
        <p:spPr>
          <a:xfrm>
            <a:off x="2893060" y="1198880"/>
            <a:ext cx="16203295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（二）职位要求：技能、学历、工作经验</a:t>
            </a:r>
            <a:endParaRPr lang="zh-CN" sz="70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1073741829" name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25" y="2738755"/>
            <a:ext cx="13397865" cy="982980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grpSp>
        <p:nvGrpSpPr>
          <p:cNvPr id="16025" name="组合 16025"/>
          <p:cNvGrpSpPr/>
          <p:nvPr/>
        </p:nvGrpSpPr>
        <p:grpSpPr>
          <a:xfrm>
            <a:off x="17753330" y="3619500"/>
            <a:ext cx="5156200" cy="7188200"/>
            <a:chOff x="1168400" y="4724400"/>
            <a:chExt cx="5156200" cy="7188200"/>
          </a:xfrm>
        </p:grpSpPr>
        <p:pic>
          <p:nvPicPr>
            <p:cNvPr id="16026" name="image 1602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727200" y="4724400"/>
              <a:ext cx="4597400" cy="6794500"/>
            </a:xfrm>
            <a:prstGeom prst="rect">
              <a:avLst/>
            </a:prstGeom>
          </p:spPr>
        </p:pic>
        <p:pic>
          <p:nvPicPr>
            <p:cNvPr id="16027" name="image 1602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81100" y="11404600"/>
              <a:ext cx="3657600" cy="508000"/>
            </a:xfrm>
            <a:prstGeom prst="rect">
              <a:avLst/>
            </a:prstGeom>
          </p:spPr>
        </p:pic>
        <p:pic>
          <p:nvPicPr>
            <p:cNvPr id="16028" name="image 1602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68400" y="4724400"/>
              <a:ext cx="673100" cy="7188200"/>
            </a:xfrm>
            <a:prstGeom prst="rect">
              <a:avLst/>
            </a:prstGeom>
          </p:spPr>
        </p:pic>
        <p:sp>
          <p:nvSpPr>
            <p:cNvPr id="16031" name="Object 16031"/>
            <p:cNvSpPr txBox="1"/>
            <p:nvPr/>
          </p:nvSpPr>
          <p:spPr>
            <a:xfrm>
              <a:off x="2005330" y="4724400"/>
              <a:ext cx="3022600" cy="655637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sz="2800" b="0" i="0" dirty="0" smtClean="0">
                  <a:solidFill>
                    <a:srgbClr val="666666"/>
                  </a:solidFill>
                  <a:latin typeface="OPPOSans-R" panose="00020600040101010101" charset="-122"/>
                  <a:ea typeface="OPPOSans-R" panose="00020600040101010101" charset="-122"/>
                </a:rPr>
                <a:t>大数据岗位对工作经验的要求主要分布在3-5年以及1-3年，对于有相关行业或者岗位的求职者更加友好。对于开发类的技能需求度最高，可以推测出大数据开发岗位需求量最高。</a:t>
              </a:r>
              <a:endParaRPr lang="zh-CN" sz="2800" b="0" i="0" dirty="0" smtClean="0">
                <a:solidFill>
                  <a:srgbClr val="666666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5300" y="10883900"/>
            <a:ext cx="1409700" cy="23368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0" y="476250"/>
            <a:ext cx="23660100" cy="12915900"/>
          </a:xfrm>
          <a:prstGeom prst="rect">
            <a:avLst/>
          </a:prstGeom>
        </p:spPr>
      </p:pic>
      <p:sp>
        <p:nvSpPr>
          <p:cNvPr id="7021" name="Object 7021"/>
          <p:cNvSpPr txBox="1"/>
          <p:nvPr/>
        </p:nvSpPr>
        <p:spPr>
          <a:xfrm>
            <a:off x="2893060" y="1198880"/>
            <a:ext cx="16203295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（三）薪酬水平</a:t>
            </a:r>
            <a:endParaRPr lang="zh-CN" sz="70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1073741830" name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520" y="2903855"/>
            <a:ext cx="8503920" cy="973264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grpSp>
        <p:nvGrpSpPr>
          <p:cNvPr id="1506" name="组合 1506"/>
          <p:cNvGrpSpPr/>
          <p:nvPr/>
        </p:nvGrpSpPr>
        <p:grpSpPr>
          <a:xfrm>
            <a:off x="13536295" y="2903855"/>
            <a:ext cx="8230235" cy="4015740"/>
            <a:chOff x="12750800" y="2070100"/>
            <a:chExt cx="9855199" cy="4673600"/>
          </a:xfrm>
        </p:grpSpPr>
        <p:grpSp>
          <p:nvGrpSpPr>
            <p:cNvPr id="1507" name="组合 1507"/>
            <p:cNvGrpSpPr/>
            <p:nvPr/>
          </p:nvGrpSpPr>
          <p:grpSpPr>
            <a:xfrm>
              <a:off x="12750800" y="2070100"/>
              <a:ext cx="9855199" cy="4673600"/>
              <a:chOff x="12750800" y="2070100"/>
              <a:chExt cx="9855199" cy="4673600"/>
            </a:xfrm>
          </p:grpSpPr>
          <p:pic>
            <p:nvPicPr>
              <p:cNvPr id="1508" name="image 1508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3309600" y="2070100"/>
                <a:ext cx="9296400" cy="4279900"/>
              </a:xfrm>
              <a:prstGeom prst="rect">
                <a:avLst/>
              </a:prstGeom>
            </p:spPr>
          </p:pic>
          <p:pic>
            <p:nvPicPr>
              <p:cNvPr id="1509" name="image 1509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2750800" y="6235700"/>
                <a:ext cx="9855200" cy="508000"/>
              </a:xfrm>
              <a:prstGeom prst="rect">
                <a:avLst/>
              </a:prstGeom>
            </p:spPr>
          </p:pic>
          <p:pic>
            <p:nvPicPr>
              <p:cNvPr id="15010" name="image 15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3017500" y="6273800"/>
                <a:ext cx="9144000" cy="444500"/>
              </a:xfrm>
              <a:prstGeom prst="rect">
                <a:avLst/>
              </a:prstGeom>
            </p:spPr>
          </p:pic>
          <p:pic>
            <p:nvPicPr>
              <p:cNvPr id="15011" name="image 15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2750800" y="2070100"/>
                <a:ext cx="673100" cy="4673600"/>
              </a:xfrm>
              <a:prstGeom prst="rect">
                <a:avLst/>
              </a:prstGeom>
            </p:spPr>
          </p:pic>
          <p:pic>
            <p:nvPicPr>
              <p:cNvPr id="15012" name="image 15012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2801600" y="2197100"/>
                <a:ext cx="571500" cy="4445000"/>
              </a:xfrm>
              <a:prstGeom prst="rect">
                <a:avLst/>
              </a:prstGeom>
            </p:spPr>
          </p:pic>
        </p:grpSp>
        <p:sp>
          <p:nvSpPr>
            <p:cNvPr id="15016" name="Object 15016"/>
            <p:cNvSpPr txBox="1"/>
            <p:nvPr/>
          </p:nvSpPr>
          <p:spPr>
            <a:xfrm>
              <a:off x="13981084" y="2616240"/>
              <a:ext cx="8180857" cy="324284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sz="280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平均最低薪酬在13-18k左右，平均最高薪酬在20-31k左右，其中学历不限的薪酬区间最高，其次为本科。</a:t>
              </a:r>
              <a:endParaRPr lang="zh-CN" sz="28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15017" name="组合 15017"/>
          <p:cNvGrpSpPr/>
          <p:nvPr/>
        </p:nvGrpSpPr>
        <p:grpSpPr>
          <a:xfrm>
            <a:off x="13574395" y="7964170"/>
            <a:ext cx="8172450" cy="4118610"/>
            <a:chOff x="12750800" y="7734300"/>
            <a:chExt cx="9855199" cy="4673600"/>
          </a:xfrm>
        </p:grpSpPr>
        <p:grpSp>
          <p:nvGrpSpPr>
            <p:cNvPr id="15018" name="组合 15018"/>
            <p:cNvGrpSpPr/>
            <p:nvPr/>
          </p:nvGrpSpPr>
          <p:grpSpPr>
            <a:xfrm>
              <a:off x="12750800" y="7734300"/>
              <a:ext cx="9855199" cy="4673600"/>
              <a:chOff x="12750800" y="7734300"/>
              <a:chExt cx="9855199" cy="4673600"/>
            </a:xfrm>
          </p:grpSpPr>
          <p:pic>
            <p:nvPicPr>
              <p:cNvPr id="15019" name="image 15019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3309600" y="7734300"/>
                <a:ext cx="9296400" cy="4279900"/>
              </a:xfrm>
              <a:prstGeom prst="rect">
                <a:avLst/>
              </a:prstGeom>
            </p:spPr>
          </p:pic>
          <p:pic>
            <p:nvPicPr>
              <p:cNvPr id="15020" name="image 15020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2750800" y="11899900"/>
                <a:ext cx="9855200" cy="508000"/>
              </a:xfrm>
              <a:prstGeom prst="rect">
                <a:avLst/>
              </a:prstGeom>
            </p:spPr>
          </p:pic>
          <p:pic>
            <p:nvPicPr>
              <p:cNvPr id="15021" name="image 15021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12750800" y="7734300"/>
                <a:ext cx="673100" cy="4673600"/>
              </a:xfrm>
              <a:prstGeom prst="rect">
                <a:avLst/>
              </a:prstGeom>
            </p:spPr>
          </p:pic>
          <p:pic>
            <p:nvPicPr>
              <p:cNvPr id="15022" name="image 15022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3017500" y="11938000"/>
                <a:ext cx="9144000" cy="444500"/>
              </a:xfrm>
              <a:prstGeom prst="rect">
                <a:avLst/>
              </a:prstGeom>
            </p:spPr>
          </p:pic>
          <p:pic>
            <p:nvPicPr>
              <p:cNvPr id="15023" name="image 15023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2801600" y="7861300"/>
                <a:ext cx="571500" cy="4445000"/>
              </a:xfrm>
              <a:prstGeom prst="rect">
                <a:avLst/>
              </a:prstGeom>
            </p:spPr>
          </p:pic>
        </p:grpSp>
        <p:sp>
          <p:nvSpPr>
            <p:cNvPr id="15027" name="Object 15027"/>
            <p:cNvSpPr txBox="1"/>
            <p:nvPr/>
          </p:nvSpPr>
          <p:spPr>
            <a:xfrm>
              <a:off x="14132754" y="8200507"/>
              <a:ext cx="7692628" cy="336000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zh-CN" sz="280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在数据领域，随着学历水平的提升，薪酬的下限也呈现出逐步提升的趋势。高学历不仅代表着深厚的专业知识和技能，更意味着对复杂问题的深入理解和解决能力。</a:t>
              </a:r>
              <a:endParaRPr lang="en-US" altLang="zh-CN" sz="28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7581900" y="2768600"/>
            <a:ext cx="5956300" cy="3136900"/>
            <a:chOff x="7581900" y="2768600"/>
            <a:chExt cx="5956300" cy="3136900"/>
          </a:xfrm>
        </p:grpSpPr>
        <p:pic>
          <p:nvPicPr>
            <p:cNvPr id="1702" name="image 17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8140700" y="2768600"/>
              <a:ext cx="5397500" cy="2743200"/>
            </a:xfrm>
            <a:prstGeom prst="rect">
              <a:avLst/>
            </a:prstGeom>
          </p:spPr>
        </p:pic>
        <p:pic>
          <p:nvPicPr>
            <p:cNvPr id="1703" name="image 17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594600" y="5397500"/>
              <a:ext cx="5943600" cy="508000"/>
            </a:xfrm>
            <a:prstGeom prst="rect">
              <a:avLst/>
            </a:prstGeom>
          </p:spPr>
        </p:pic>
        <p:pic>
          <p:nvPicPr>
            <p:cNvPr id="1704" name="image 17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1900" y="2768600"/>
              <a:ext cx="673100" cy="3136900"/>
            </a:xfrm>
            <a:prstGeom prst="rect">
              <a:avLst/>
            </a:prstGeom>
          </p:spPr>
        </p:pic>
      </p:grpSp>
      <p:sp>
        <p:nvSpPr>
          <p:cNvPr id="1705" name="Object 1705"/>
          <p:cNvSpPr txBox="1"/>
          <p:nvPr/>
        </p:nvSpPr>
        <p:spPr>
          <a:xfrm>
            <a:off x="8877332" y="2984734"/>
            <a:ext cx="3230766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138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04</a:t>
            </a:r>
            <a:endParaRPr lang="zh-CN" altLang="en-US"/>
          </a:p>
        </p:txBody>
      </p:sp>
      <p:grpSp>
        <p:nvGrpSpPr>
          <p:cNvPr id="1706" name="组合 1706"/>
          <p:cNvGrpSpPr/>
          <p:nvPr/>
        </p:nvGrpSpPr>
        <p:grpSpPr>
          <a:xfrm>
            <a:off x="1841500" y="6248400"/>
            <a:ext cx="11696700" cy="5651500"/>
            <a:chOff x="1841500" y="6248400"/>
            <a:chExt cx="11696700" cy="5651500"/>
          </a:xfrm>
        </p:grpSpPr>
        <p:pic>
          <p:nvPicPr>
            <p:cNvPr id="1707" name="image 170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400300" y="6248400"/>
              <a:ext cx="11137900" cy="5257800"/>
            </a:xfrm>
            <a:prstGeom prst="rect">
              <a:avLst/>
            </a:prstGeom>
          </p:spPr>
        </p:pic>
        <p:pic>
          <p:nvPicPr>
            <p:cNvPr id="1708" name="image 170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41500" y="11391900"/>
              <a:ext cx="11696700" cy="508000"/>
            </a:xfrm>
            <a:prstGeom prst="rect">
              <a:avLst/>
            </a:prstGeom>
          </p:spPr>
        </p:pic>
        <p:pic>
          <p:nvPicPr>
            <p:cNvPr id="1709" name="image 170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54200" y="11468100"/>
              <a:ext cx="11645900" cy="381000"/>
            </a:xfrm>
            <a:prstGeom prst="rect">
              <a:avLst/>
            </a:prstGeom>
          </p:spPr>
        </p:pic>
        <p:pic>
          <p:nvPicPr>
            <p:cNvPr id="17010" name="image 1701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841500" y="6248400"/>
              <a:ext cx="673100" cy="5651500"/>
            </a:xfrm>
            <a:prstGeom prst="rect">
              <a:avLst/>
            </a:prstGeom>
          </p:spPr>
        </p:pic>
        <p:pic>
          <p:nvPicPr>
            <p:cNvPr id="17011" name="image 17011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892300" y="6299200"/>
              <a:ext cx="571500" cy="5499100"/>
            </a:xfrm>
            <a:prstGeom prst="rect">
              <a:avLst/>
            </a:prstGeom>
          </p:spPr>
        </p:pic>
      </p:grpSp>
      <p:sp>
        <p:nvSpPr>
          <p:cNvPr id="17012" name="Object 17012"/>
          <p:cNvSpPr txBox="1"/>
          <p:nvPr/>
        </p:nvSpPr>
        <p:spPr>
          <a:xfrm>
            <a:off x="4569938" y="6923683"/>
            <a:ext cx="8138950" cy="12572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82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规律</a:t>
            </a:r>
            <a:r>
              <a:rPr lang="zh-CN" sz="82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总结</a:t>
            </a:r>
            <a:endParaRPr lang="zh-CN" sz="82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7013" name="Object 17013"/>
          <p:cNvSpPr txBox="1"/>
          <p:nvPr/>
        </p:nvSpPr>
        <p:spPr>
          <a:xfrm>
            <a:off x="4835002" y="8335114"/>
            <a:ext cx="7838105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4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Summary of patterns</a:t>
            </a:r>
            <a:endParaRPr lang="zh-CN" altLang="en-US"/>
          </a:p>
        </p:txBody>
      </p:sp>
      <p:pic>
        <p:nvPicPr>
          <p:cNvPr id="17015" name="image 170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347200" y="9436100"/>
            <a:ext cx="3086100" cy="88900"/>
          </a:xfrm>
          <a:prstGeom prst="rect">
            <a:avLst/>
          </a:prstGeom>
        </p:spPr>
      </p:pic>
      <p:grpSp>
        <p:nvGrpSpPr>
          <p:cNvPr id="17016" name="组合 17016"/>
          <p:cNvGrpSpPr/>
          <p:nvPr/>
        </p:nvGrpSpPr>
        <p:grpSpPr>
          <a:xfrm>
            <a:off x="13754100" y="2705100"/>
            <a:ext cx="8737600" cy="9194800"/>
            <a:chOff x="13754100" y="2705100"/>
            <a:chExt cx="8737600" cy="9194800"/>
          </a:xfrm>
        </p:grpSpPr>
        <p:pic>
          <p:nvPicPr>
            <p:cNvPr id="17017" name="image 17017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4312900" y="2705100"/>
              <a:ext cx="8178800" cy="8813800"/>
            </a:xfrm>
            <a:prstGeom prst="rect">
              <a:avLst/>
            </a:prstGeom>
          </p:spPr>
        </p:pic>
        <p:pic>
          <p:nvPicPr>
            <p:cNvPr id="17018" name="image 17018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4528800" y="2921000"/>
              <a:ext cx="7747000" cy="8369300"/>
            </a:xfrm>
            <a:prstGeom prst="rect">
              <a:avLst/>
            </a:prstGeom>
          </p:spPr>
        </p:pic>
        <p:pic>
          <p:nvPicPr>
            <p:cNvPr id="17019" name="image 17019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3779500" y="11417300"/>
              <a:ext cx="8699500" cy="469900"/>
            </a:xfrm>
            <a:prstGeom prst="rect">
              <a:avLst/>
            </a:prstGeom>
          </p:spPr>
        </p:pic>
        <p:pic>
          <p:nvPicPr>
            <p:cNvPr id="17020" name="image 17020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3754100" y="2705100"/>
              <a:ext cx="673100" cy="9194800"/>
            </a:xfrm>
            <a:prstGeom prst="rect">
              <a:avLst/>
            </a:prstGeom>
          </p:spPr>
        </p:pic>
        <p:pic>
          <p:nvPicPr>
            <p:cNvPr id="17021" name="image 17021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3779500" y="11461750"/>
              <a:ext cx="8407400" cy="381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900680" y="9758680"/>
            <a:ext cx="101650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作为运营、产品、市场、销售等业务人员，可考虑数据分析岗进行转行转岗的目标，因为它的需求量较大，且相对于大数据开发岗位所需的技能门槛较低。但对应的薪酬回报水平处于上位圈。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7240863" y="1270970"/>
            <a:ext cx="9902273" cy="1617327"/>
            <a:chOff x="7240863" y="1270970"/>
            <a:chExt cx="9902273" cy="1617327"/>
          </a:xfrm>
        </p:grpSpPr>
        <p:sp>
          <p:nvSpPr>
            <p:cNvPr id="502" name="Object 502"/>
            <p:cNvSpPr txBox="1"/>
            <p:nvPr/>
          </p:nvSpPr>
          <p:spPr>
            <a:xfrm>
              <a:off x="7866640" y="1194770"/>
              <a:ext cx="8650719" cy="1066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7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规律</a:t>
              </a:r>
              <a:r>
                <a:rPr lang="zh-CN" sz="7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总结</a:t>
              </a:r>
              <a:endParaRPr lang="zh-CN" sz="7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  <p:sp>
          <p:nvSpPr>
            <p:cNvPr id="503" name="Object 503"/>
            <p:cNvSpPr txBox="1"/>
            <p:nvPr/>
          </p:nvSpPr>
          <p:spPr>
            <a:xfrm>
              <a:off x="7240863" y="2354898"/>
              <a:ext cx="9902273" cy="457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300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  <a:sym typeface="+mn-ea"/>
                </a:rPr>
                <a:t>Summary of patterns</a:t>
              </a:r>
              <a:endParaRPr lang="zh-CN" altLang="en-US"/>
            </a:p>
          </p:txBody>
        </p:sp>
      </p:grpSp>
      <p:grpSp>
        <p:nvGrpSpPr>
          <p:cNvPr id="5012" name="组合 5012"/>
          <p:cNvGrpSpPr/>
          <p:nvPr/>
        </p:nvGrpSpPr>
        <p:grpSpPr>
          <a:xfrm>
            <a:off x="15525115" y="3441700"/>
            <a:ext cx="5943600" cy="4330700"/>
            <a:chOff x="9080500" y="4038600"/>
            <a:chExt cx="5943600" cy="4330700"/>
          </a:xfrm>
        </p:grpSpPr>
        <p:grpSp>
          <p:nvGrpSpPr>
            <p:cNvPr id="5013" name="组合 5013"/>
            <p:cNvGrpSpPr/>
            <p:nvPr/>
          </p:nvGrpSpPr>
          <p:grpSpPr>
            <a:xfrm>
              <a:off x="9080500" y="4038600"/>
              <a:ext cx="5943600" cy="4330700"/>
              <a:chOff x="9080500" y="4038600"/>
              <a:chExt cx="5943600" cy="4330700"/>
            </a:xfrm>
          </p:grpSpPr>
          <p:pic>
            <p:nvPicPr>
              <p:cNvPr id="5014" name="image 5014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9639300" y="40386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15" name="image 5015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9080500" y="78613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16" name="image 5016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9080500" y="4038600"/>
                <a:ext cx="673100" cy="4330700"/>
              </a:xfrm>
              <a:prstGeom prst="rect">
                <a:avLst/>
              </a:prstGeom>
            </p:spPr>
          </p:pic>
        </p:grpSp>
        <p:sp>
          <p:nvSpPr>
            <p:cNvPr id="5018" name="Object 5018"/>
            <p:cNvSpPr txBox="1"/>
            <p:nvPr/>
          </p:nvSpPr>
          <p:spPr>
            <a:xfrm>
              <a:off x="9922510" y="4638675"/>
              <a:ext cx="4839335" cy="322135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6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职位对工作经验和学历普遍要求是3-5年，本科及以上，对于符合要求的求职者来说，职位需求量还是比较旺盛的。</a:t>
              </a:r>
              <a:endParaRPr lang="zh-CN" sz="3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</p:grpSp>
      <p:grpSp>
        <p:nvGrpSpPr>
          <p:cNvPr id="5020" name="组合 5020"/>
          <p:cNvGrpSpPr/>
          <p:nvPr/>
        </p:nvGrpSpPr>
        <p:grpSpPr>
          <a:xfrm>
            <a:off x="2820670" y="3632200"/>
            <a:ext cx="5943600" cy="4330700"/>
            <a:chOff x="2209800" y="4038600"/>
            <a:chExt cx="5943600" cy="4330700"/>
          </a:xfrm>
        </p:grpSpPr>
        <p:grpSp>
          <p:nvGrpSpPr>
            <p:cNvPr id="5021" name="组合 5021"/>
            <p:cNvGrpSpPr/>
            <p:nvPr/>
          </p:nvGrpSpPr>
          <p:grpSpPr>
            <a:xfrm>
              <a:off x="2209800" y="4038600"/>
              <a:ext cx="5943600" cy="4330700"/>
              <a:chOff x="2209800" y="4038600"/>
              <a:chExt cx="5943600" cy="4330700"/>
            </a:xfrm>
          </p:grpSpPr>
          <p:pic>
            <p:nvPicPr>
              <p:cNvPr id="5022" name="image 5022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2768600" y="40386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23" name="image 5023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209800" y="78613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24" name="image 5024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2209800" y="4038600"/>
                <a:ext cx="673100" cy="4330700"/>
              </a:xfrm>
              <a:prstGeom prst="rect">
                <a:avLst/>
              </a:prstGeom>
            </p:spPr>
          </p:pic>
        </p:grpSp>
        <p:sp>
          <p:nvSpPr>
            <p:cNvPr id="5026" name="Object 5026"/>
            <p:cNvSpPr txBox="1"/>
            <p:nvPr/>
          </p:nvSpPr>
          <p:spPr>
            <a:xfrm>
              <a:off x="3225165" y="4448175"/>
              <a:ext cx="4307205" cy="340931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6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大数据岗位逐年递增，2020年因为疫情原因有所减少，其中数据分析岗位的需求量增长最快，达到了27%增幅。</a:t>
              </a:r>
              <a:endParaRPr lang="zh-CN" sz="3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</p:grpSp>
      <p:grpSp>
        <p:nvGrpSpPr>
          <p:cNvPr id="5028" name="组合 5028"/>
          <p:cNvGrpSpPr/>
          <p:nvPr/>
        </p:nvGrpSpPr>
        <p:grpSpPr>
          <a:xfrm>
            <a:off x="2820670" y="8640445"/>
            <a:ext cx="5943600" cy="4330700"/>
            <a:chOff x="2209800" y="8661400"/>
            <a:chExt cx="5943600" cy="4330700"/>
          </a:xfrm>
        </p:grpSpPr>
        <p:grpSp>
          <p:nvGrpSpPr>
            <p:cNvPr id="5029" name="组合 5029"/>
            <p:cNvGrpSpPr/>
            <p:nvPr/>
          </p:nvGrpSpPr>
          <p:grpSpPr>
            <a:xfrm>
              <a:off x="2209800" y="8661400"/>
              <a:ext cx="5943600" cy="4330700"/>
              <a:chOff x="2209800" y="8661400"/>
              <a:chExt cx="5943600" cy="4330700"/>
            </a:xfrm>
          </p:grpSpPr>
          <p:pic>
            <p:nvPicPr>
              <p:cNvPr id="5030" name="image 5030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2768600" y="86614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31" name="image 5031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209800" y="124841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32" name="image 5032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2209800" y="8661400"/>
                <a:ext cx="673100" cy="4330700"/>
              </a:xfrm>
              <a:prstGeom prst="rect">
                <a:avLst/>
              </a:prstGeom>
            </p:spPr>
          </p:pic>
        </p:grpSp>
        <p:sp>
          <p:nvSpPr>
            <p:cNvPr id="5034" name="Object 5034"/>
            <p:cNvSpPr txBox="1"/>
            <p:nvPr/>
          </p:nvSpPr>
          <p:spPr>
            <a:xfrm>
              <a:off x="3376295" y="9155430"/>
              <a:ext cx="4128770" cy="369379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6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平均最低薪酬在13-18k左右，平均最高薪酬在20-31k左右，其中学历不限的薪酬区间最高，其次为本科。</a:t>
              </a:r>
              <a:endParaRPr lang="zh-CN" sz="3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</p:grpSp>
      <p:grpSp>
        <p:nvGrpSpPr>
          <p:cNvPr id="5036" name="组合 5036"/>
          <p:cNvGrpSpPr/>
          <p:nvPr/>
        </p:nvGrpSpPr>
        <p:grpSpPr>
          <a:xfrm>
            <a:off x="15535275" y="8496935"/>
            <a:ext cx="5943600" cy="4330700"/>
            <a:chOff x="9220200" y="8661400"/>
            <a:chExt cx="5943600" cy="4330700"/>
          </a:xfrm>
        </p:grpSpPr>
        <p:grpSp>
          <p:nvGrpSpPr>
            <p:cNvPr id="5037" name="组合 5037"/>
            <p:cNvGrpSpPr/>
            <p:nvPr/>
          </p:nvGrpSpPr>
          <p:grpSpPr>
            <a:xfrm>
              <a:off x="9220200" y="8661400"/>
              <a:ext cx="5943600" cy="4330700"/>
              <a:chOff x="9220200" y="8661400"/>
              <a:chExt cx="5943600" cy="4330700"/>
            </a:xfrm>
          </p:grpSpPr>
          <p:pic>
            <p:nvPicPr>
              <p:cNvPr id="5038" name="image 5038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9779000" y="8661400"/>
                <a:ext cx="5384800" cy="3937000"/>
              </a:xfrm>
              <a:prstGeom prst="rect">
                <a:avLst/>
              </a:prstGeom>
            </p:spPr>
          </p:pic>
          <p:pic>
            <p:nvPicPr>
              <p:cNvPr id="5039" name="image 5039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9220200" y="12484100"/>
                <a:ext cx="5943600" cy="508000"/>
              </a:xfrm>
              <a:prstGeom prst="rect">
                <a:avLst/>
              </a:prstGeom>
            </p:spPr>
          </p:pic>
          <p:pic>
            <p:nvPicPr>
              <p:cNvPr id="5040" name="image 5040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9220200" y="8661400"/>
                <a:ext cx="673100" cy="4330700"/>
              </a:xfrm>
              <a:prstGeom prst="rect">
                <a:avLst/>
              </a:prstGeom>
            </p:spPr>
          </p:pic>
        </p:grpSp>
        <p:sp>
          <p:nvSpPr>
            <p:cNvPr id="5041" name="Object 5041"/>
            <p:cNvSpPr txBox="1"/>
            <p:nvPr/>
          </p:nvSpPr>
          <p:spPr>
            <a:xfrm>
              <a:off x="10144760" y="9029700"/>
              <a:ext cx="4771390" cy="319976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6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薪酬与工作年限相关性很高，随着工作年限的增长，薪酬水平也在相应增长。工作经验每往上增长一个等级，对应的薪酬涨幅约为3-5k</a:t>
              </a:r>
              <a:endParaRPr lang="zh-CN" sz="3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</p:grpSp>
      <p:grpSp>
        <p:nvGrpSpPr>
          <p:cNvPr id="4012" name="组合 4012"/>
          <p:cNvGrpSpPr/>
          <p:nvPr>
            <p:custDataLst>
              <p:tags r:id="rId11"/>
            </p:custDataLst>
          </p:nvPr>
        </p:nvGrpSpPr>
        <p:grpSpPr>
          <a:xfrm>
            <a:off x="9035405" y="4041557"/>
            <a:ext cx="6248400" cy="6934200"/>
            <a:chOff x="9035405" y="4041557"/>
            <a:chExt cx="6248400" cy="6934200"/>
          </a:xfrm>
        </p:grpSpPr>
        <p:pic>
          <p:nvPicPr>
            <p:cNvPr id="4013" name="image 401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>
            <a:xfrm>
              <a:off x="9035405" y="4041557"/>
              <a:ext cx="6248400" cy="6934200"/>
            </a:xfrm>
            <a:prstGeom prst="rect">
              <a:avLst/>
            </a:prstGeom>
          </p:spPr>
        </p:pic>
        <p:pic>
          <p:nvPicPr>
            <p:cNvPr id="4014" name="image 401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12197705" y="4359057"/>
              <a:ext cx="2794000" cy="3111500"/>
            </a:xfrm>
            <a:prstGeom prst="rect">
              <a:avLst/>
            </a:prstGeom>
          </p:spPr>
        </p:pic>
        <p:pic>
          <p:nvPicPr>
            <p:cNvPr id="4015" name="image 401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>
            <a:xfrm>
              <a:off x="12197705" y="7546757"/>
              <a:ext cx="2794000" cy="3111500"/>
            </a:xfrm>
            <a:prstGeom prst="rect">
              <a:avLst/>
            </a:prstGeom>
          </p:spPr>
        </p:pic>
        <p:pic>
          <p:nvPicPr>
            <p:cNvPr id="4016" name="image 4016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rcRect/>
            <a:stretch>
              <a:fillRect/>
            </a:stretch>
          </p:blipFill>
          <p:spPr>
            <a:xfrm>
              <a:off x="9327505" y="7546757"/>
              <a:ext cx="2794000" cy="3111500"/>
            </a:xfrm>
            <a:prstGeom prst="rect">
              <a:avLst/>
            </a:prstGeom>
          </p:spPr>
        </p:pic>
        <p:pic>
          <p:nvPicPr>
            <p:cNvPr id="4017" name="image 401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/>
            <a:srcRect/>
            <a:stretch>
              <a:fillRect/>
            </a:stretch>
          </p:blipFill>
          <p:spPr>
            <a:xfrm>
              <a:off x="9327505" y="4359057"/>
              <a:ext cx="2794000" cy="3111500"/>
            </a:xfrm>
            <a:prstGeom prst="rect">
              <a:avLst/>
            </a:prstGeom>
          </p:spPr>
        </p:pic>
        <p:pic>
          <p:nvPicPr>
            <p:cNvPr id="4018" name="image 4018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>
            <a:xfrm>
              <a:off x="13023205" y="5717957"/>
              <a:ext cx="1168400" cy="1282700"/>
            </a:xfrm>
            <a:prstGeom prst="rect">
              <a:avLst/>
            </a:prstGeom>
          </p:spPr>
        </p:pic>
        <p:pic>
          <p:nvPicPr>
            <p:cNvPr id="4019" name="image 4019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>
            <a:xfrm>
              <a:off x="10153005" y="5692557"/>
              <a:ext cx="1155700" cy="1320800"/>
            </a:xfrm>
            <a:prstGeom prst="rect">
              <a:avLst/>
            </a:prstGeom>
          </p:spPr>
        </p:pic>
        <p:pic>
          <p:nvPicPr>
            <p:cNvPr id="4020" name="image 402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>
            <a:xfrm>
              <a:off x="10051405" y="8194457"/>
              <a:ext cx="1333500" cy="939800"/>
            </a:xfrm>
            <a:prstGeom prst="rect">
              <a:avLst/>
            </a:prstGeom>
          </p:spPr>
        </p:pic>
        <p:pic>
          <p:nvPicPr>
            <p:cNvPr id="4021" name="image 4021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/>
            <a:srcRect/>
            <a:stretch>
              <a:fillRect/>
            </a:stretch>
          </p:blipFill>
          <p:spPr>
            <a:xfrm>
              <a:off x="12934305" y="7940457"/>
              <a:ext cx="1333500" cy="1193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组合 1901"/>
          <p:cNvGrpSpPr/>
          <p:nvPr/>
        </p:nvGrpSpPr>
        <p:grpSpPr>
          <a:xfrm>
            <a:off x="-38100" y="8496300"/>
            <a:ext cx="25171400" cy="5232400"/>
            <a:chOff x="-38100" y="8496300"/>
            <a:chExt cx="25171400" cy="5232400"/>
          </a:xfrm>
        </p:grpSpPr>
        <p:pic>
          <p:nvPicPr>
            <p:cNvPr id="1902" name="image 19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38100" y="8496300"/>
              <a:ext cx="8305800" cy="5232400"/>
            </a:xfrm>
            <a:prstGeom prst="rect">
              <a:avLst/>
            </a:prstGeom>
          </p:spPr>
        </p:pic>
        <p:pic>
          <p:nvPicPr>
            <p:cNvPr id="1903" name="image 19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77900" y="8496300"/>
              <a:ext cx="15722600" cy="5232400"/>
            </a:xfrm>
            <a:prstGeom prst="rect">
              <a:avLst/>
            </a:prstGeom>
          </p:spPr>
        </p:pic>
        <p:pic>
          <p:nvPicPr>
            <p:cNvPr id="1904" name="image 19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410700" y="8496300"/>
              <a:ext cx="15722600" cy="5232400"/>
            </a:xfrm>
            <a:prstGeom prst="rect">
              <a:avLst/>
            </a:prstGeom>
          </p:spPr>
        </p:pic>
        <p:pic>
          <p:nvPicPr>
            <p:cNvPr id="1905" name="image 190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7843500" y="9017000"/>
              <a:ext cx="6578600" cy="4711700"/>
            </a:xfrm>
            <a:prstGeom prst="rect">
              <a:avLst/>
            </a:prstGeom>
          </p:spPr>
        </p:pic>
      </p:grpSp>
      <p:grpSp>
        <p:nvGrpSpPr>
          <p:cNvPr id="1906" name="组合 1906"/>
          <p:cNvGrpSpPr/>
          <p:nvPr/>
        </p:nvGrpSpPr>
        <p:grpSpPr>
          <a:xfrm>
            <a:off x="19177000" y="1600199"/>
            <a:ext cx="2679700" cy="10782300"/>
            <a:chOff x="19177000" y="1600199"/>
            <a:chExt cx="2679700" cy="10782300"/>
          </a:xfrm>
        </p:grpSpPr>
        <p:pic>
          <p:nvPicPr>
            <p:cNvPr id="1907" name="image 190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0002500" y="1600199"/>
              <a:ext cx="1854200" cy="10198100"/>
            </a:xfrm>
            <a:prstGeom prst="rect">
              <a:avLst/>
            </a:prstGeom>
          </p:spPr>
        </p:pic>
        <p:pic>
          <p:nvPicPr>
            <p:cNvPr id="1908" name="image 19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9177000" y="1600199"/>
              <a:ext cx="952500" cy="10782300"/>
            </a:xfrm>
            <a:prstGeom prst="rect">
              <a:avLst/>
            </a:prstGeom>
          </p:spPr>
        </p:pic>
        <p:pic>
          <p:nvPicPr>
            <p:cNvPr id="1909" name="image 19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9215100" y="1854199"/>
              <a:ext cx="711200" cy="10172700"/>
            </a:xfrm>
            <a:prstGeom prst="rect">
              <a:avLst/>
            </a:prstGeom>
          </p:spPr>
        </p:pic>
        <p:pic>
          <p:nvPicPr>
            <p:cNvPr id="19010" name="image 190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9177000" y="11684000"/>
              <a:ext cx="2679700" cy="698500"/>
            </a:xfrm>
            <a:prstGeom prst="rect">
              <a:avLst/>
            </a:prstGeom>
          </p:spPr>
        </p:pic>
        <p:pic>
          <p:nvPicPr>
            <p:cNvPr id="19011" name="image 19011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9513550" y="11785701"/>
              <a:ext cx="2006600" cy="546100"/>
            </a:xfrm>
            <a:prstGeom prst="rect">
              <a:avLst/>
            </a:prstGeom>
          </p:spPr>
        </p:pic>
      </p:grpSp>
      <p:grpSp>
        <p:nvGrpSpPr>
          <p:cNvPr id="19012" name="组合 19012"/>
          <p:cNvGrpSpPr/>
          <p:nvPr/>
        </p:nvGrpSpPr>
        <p:grpSpPr>
          <a:xfrm>
            <a:off x="1485900" y="1600199"/>
            <a:ext cx="18059400" cy="10795000"/>
            <a:chOff x="1485900" y="1600199"/>
            <a:chExt cx="18059400" cy="10795000"/>
          </a:xfrm>
        </p:grpSpPr>
        <p:grpSp>
          <p:nvGrpSpPr>
            <p:cNvPr id="19013" name="组合 19013"/>
            <p:cNvGrpSpPr/>
            <p:nvPr/>
          </p:nvGrpSpPr>
          <p:grpSpPr>
            <a:xfrm>
              <a:off x="1485900" y="1600199"/>
              <a:ext cx="18059400" cy="10795000"/>
              <a:chOff x="1485900" y="1600199"/>
              <a:chExt cx="18059400" cy="10795000"/>
            </a:xfrm>
          </p:grpSpPr>
          <p:pic>
            <p:nvPicPr>
              <p:cNvPr id="19014" name="image 19014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2311400" y="1600199"/>
                <a:ext cx="17233900" cy="10198100"/>
              </a:xfrm>
              <a:prstGeom prst="rect">
                <a:avLst/>
              </a:prstGeom>
            </p:spPr>
          </p:pic>
          <p:pic>
            <p:nvPicPr>
              <p:cNvPr id="19015" name="image 19015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1485900" y="1600199"/>
                <a:ext cx="952500" cy="10795000"/>
              </a:xfrm>
              <a:prstGeom prst="rect">
                <a:avLst/>
              </a:prstGeom>
            </p:spPr>
          </p:pic>
          <p:pic>
            <p:nvPicPr>
              <p:cNvPr id="19016" name="image 19016"/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1661221" y="1835149"/>
                <a:ext cx="571500" cy="10325100"/>
              </a:xfrm>
              <a:prstGeom prst="rect">
                <a:avLst/>
              </a:prstGeom>
            </p:spPr>
          </p:pic>
        </p:grpSp>
        <p:pic>
          <p:nvPicPr>
            <p:cNvPr id="19017" name="image 19017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485900" y="11684000"/>
              <a:ext cx="18059400" cy="698500"/>
            </a:xfrm>
            <a:prstGeom prst="rect">
              <a:avLst/>
            </a:prstGeom>
          </p:spPr>
        </p:pic>
      </p:grpSp>
      <p:sp>
        <p:nvSpPr>
          <p:cNvPr id="19018" name="Object 19018"/>
          <p:cNvSpPr txBox="1"/>
          <p:nvPr/>
        </p:nvSpPr>
        <p:spPr>
          <a:xfrm>
            <a:off x="20701396" y="2958998"/>
            <a:ext cx="508000" cy="7277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1000"/>
              </a:lnSpc>
            </a:pPr>
            <a:endParaRPr lang="zh-CN" altLang="en-US"/>
          </a:p>
        </p:txBody>
      </p:sp>
      <p:pic>
        <p:nvPicPr>
          <p:cNvPr id="19019" name="image 190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0777200" y="2222500"/>
            <a:ext cx="304800" cy="304800"/>
          </a:xfrm>
          <a:prstGeom prst="rect">
            <a:avLst/>
          </a:prstGeom>
        </p:spPr>
      </p:pic>
      <p:pic>
        <p:nvPicPr>
          <p:cNvPr id="19020" name="image 190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0777200" y="10845800"/>
            <a:ext cx="304800" cy="304800"/>
          </a:xfrm>
          <a:prstGeom prst="rect">
            <a:avLst/>
          </a:prstGeom>
        </p:spPr>
      </p:pic>
      <p:grpSp>
        <p:nvGrpSpPr>
          <p:cNvPr id="19021" name="组合 19021"/>
          <p:cNvGrpSpPr/>
          <p:nvPr/>
        </p:nvGrpSpPr>
        <p:grpSpPr>
          <a:xfrm>
            <a:off x="3657600" y="2768600"/>
            <a:ext cx="1612900" cy="1498600"/>
            <a:chOff x="3657600" y="2768600"/>
            <a:chExt cx="1612900" cy="1498600"/>
          </a:xfrm>
        </p:grpSpPr>
        <p:pic>
          <p:nvPicPr>
            <p:cNvPr id="19022" name="image 19022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4025900" y="2768600"/>
              <a:ext cx="1244600" cy="1244600"/>
            </a:xfrm>
            <a:prstGeom prst="rect">
              <a:avLst/>
            </a:prstGeom>
          </p:spPr>
        </p:pic>
        <p:pic>
          <p:nvPicPr>
            <p:cNvPr id="19023" name="image 19023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3657600" y="3924300"/>
              <a:ext cx="1612900" cy="342900"/>
            </a:xfrm>
            <a:prstGeom prst="rect">
              <a:avLst/>
            </a:prstGeom>
          </p:spPr>
        </p:pic>
        <p:pic>
          <p:nvPicPr>
            <p:cNvPr id="19024" name="image 19024"/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3670300" y="2768600"/>
              <a:ext cx="444500" cy="1498600"/>
            </a:xfrm>
            <a:prstGeom prst="rect">
              <a:avLst/>
            </a:prstGeom>
          </p:spPr>
        </p:pic>
      </p:grpSp>
      <p:sp>
        <p:nvSpPr>
          <p:cNvPr id="19025" name="Object 19025"/>
          <p:cNvSpPr txBox="1"/>
          <p:nvPr/>
        </p:nvSpPr>
        <p:spPr>
          <a:xfrm>
            <a:off x="3535957" y="4845409"/>
            <a:ext cx="5397500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/>
          </a:p>
        </p:txBody>
      </p:sp>
      <p:sp>
        <p:nvSpPr>
          <p:cNvPr id="19026" name="Object 19026"/>
          <p:cNvSpPr txBox="1"/>
          <p:nvPr/>
        </p:nvSpPr>
        <p:spPr>
          <a:xfrm>
            <a:off x="3522662" y="5873950"/>
            <a:ext cx="14772913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0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Thanks for watching</a:t>
            </a:r>
            <a:endParaRPr lang="zh-CN" altLang="en-US"/>
          </a:p>
        </p:txBody>
      </p:sp>
      <p:grpSp>
        <p:nvGrpSpPr>
          <p:cNvPr id="19028" name="组合 19028"/>
          <p:cNvGrpSpPr/>
          <p:nvPr/>
        </p:nvGrpSpPr>
        <p:grpSpPr>
          <a:xfrm>
            <a:off x="3657600" y="9512300"/>
            <a:ext cx="3035300" cy="850900"/>
            <a:chOff x="3657600" y="9512300"/>
            <a:chExt cx="3035300" cy="850900"/>
          </a:xfrm>
        </p:grpSpPr>
        <p:pic>
          <p:nvPicPr>
            <p:cNvPr id="19029" name="image 19029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3657600" y="9512300"/>
              <a:ext cx="3035300" cy="850900"/>
            </a:xfrm>
            <a:prstGeom prst="rect">
              <a:avLst/>
            </a:prstGeom>
          </p:spPr>
        </p:pic>
        <p:sp>
          <p:nvSpPr>
            <p:cNvPr id="19030" name="Object 19030"/>
            <p:cNvSpPr txBox="1"/>
            <p:nvPr/>
          </p:nvSpPr>
          <p:spPr>
            <a:xfrm>
              <a:off x="3677147" y="9652000"/>
              <a:ext cx="2996205" cy="419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800" b="0" i="0" dirty="0" smtClean="0">
                  <a:solidFill>
                    <a:srgbClr val="111111"/>
                  </a:solidFill>
                  <a:latin typeface="OPPOSans-R" panose="00020600040101010101" charset="-122"/>
                  <a:ea typeface="OPPOSans-R" panose="00020600040101010101" charset="-122"/>
                </a:rPr>
                <a:t>主讲人张童</a:t>
              </a:r>
              <a:r>
                <a:rPr lang="zh-CN" sz="2800" b="0" i="0" dirty="0" smtClean="0">
                  <a:solidFill>
                    <a:srgbClr val="111111"/>
                  </a:solidFill>
                  <a:latin typeface="OPPOSans-R" panose="00020600040101010101" charset="-122"/>
                  <a:ea typeface="OPPOSans-R" panose="00020600040101010101" charset="-122"/>
                </a:rPr>
                <a:t>银</a:t>
              </a:r>
              <a:endParaRPr lang="zh-CN" sz="2800" b="0" i="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1"/>
          <p:cNvGrpSpPr/>
          <p:nvPr>
            <p:custDataLst>
              <p:tags r:id="rId1"/>
            </p:custDataLst>
          </p:nvPr>
        </p:nvGrpSpPr>
        <p:grpSpPr>
          <a:xfrm>
            <a:off x="12611100" y="1727200"/>
            <a:ext cx="1663700" cy="1638300"/>
            <a:chOff x="12611100" y="1727200"/>
            <a:chExt cx="1663700" cy="1638300"/>
          </a:xfrm>
        </p:grpSpPr>
        <p:pic>
          <p:nvPicPr>
            <p:cNvPr id="202" name="image 20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/>
            <a:stretch>
              <a:fillRect/>
            </a:stretch>
          </p:blipFill>
          <p:spPr>
            <a:xfrm>
              <a:off x="12827000" y="1727200"/>
              <a:ext cx="1447800" cy="1447800"/>
            </a:xfrm>
            <a:prstGeom prst="rect">
              <a:avLst/>
            </a:prstGeom>
          </p:spPr>
        </p:pic>
        <p:pic>
          <p:nvPicPr>
            <p:cNvPr id="203" name="image 20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12623800" y="3086100"/>
              <a:ext cx="1651000" cy="279400"/>
            </a:xfrm>
            <a:prstGeom prst="rect">
              <a:avLst/>
            </a:prstGeom>
          </p:spPr>
        </p:pic>
        <p:pic>
          <p:nvPicPr>
            <p:cNvPr id="204" name="image 20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2611100" y="1727200"/>
              <a:ext cx="304800" cy="1638300"/>
            </a:xfrm>
            <a:prstGeom prst="rect">
              <a:avLst/>
            </a:prstGeom>
          </p:spPr>
        </p:pic>
      </p:grpSp>
      <p:grpSp>
        <p:nvGrpSpPr>
          <p:cNvPr id="205" name="组合 205"/>
          <p:cNvGrpSpPr/>
          <p:nvPr>
            <p:custDataLst>
              <p:tags r:id="rId8"/>
            </p:custDataLst>
          </p:nvPr>
        </p:nvGrpSpPr>
        <p:grpSpPr>
          <a:xfrm>
            <a:off x="12611100" y="4635500"/>
            <a:ext cx="1663700" cy="1638300"/>
            <a:chOff x="12611100" y="4635500"/>
            <a:chExt cx="1663700" cy="1638300"/>
          </a:xfrm>
        </p:grpSpPr>
        <p:pic>
          <p:nvPicPr>
            <p:cNvPr id="206" name="image 20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12827000" y="4635500"/>
              <a:ext cx="1447800" cy="1447800"/>
            </a:xfrm>
            <a:prstGeom prst="rect">
              <a:avLst/>
            </a:prstGeom>
          </p:spPr>
        </p:pic>
        <p:pic>
          <p:nvPicPr>
            <p:cNvPr id="207" name="image 20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12623800" y="5981700"/>
              <a:ext cx="1651000" cy="292100"/>
            </a:xfrm>
            <a:prstGeom prst="rect">
              <a:avLst/>
            </a:prstGeom>
          </p:spPr>
        </p:pic>
        <p:pic>
          <p:nvPicPr>
            <p:cNvPr id="208" name="image 20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12611100" y="4635500"/>
              <a:ext cx="304800" cy="1638300"/>
            </a:xfrm>
            <a:prstGeom prst="rect">
              <a:avLst/>
            </a:prstGeom>
          </p:spPr>
        </p:pic>
      </p:grpSp>
      <p:grpSp>
        <p:nvGrpSpPr>
          <p:cNvPr id="209" name="组合 209"/>
          <p:cNvGrpSpPr/>
          <p:nvPr>
            <p:custDataLst>
              <p:tags r:id="rId15"/>
            </p:custDataLst>
          </p:nvPr>
        </p:nvGrpSpPr>
        <p:grpSpPr>
          <a:xfrm>
            <a:off x="12611100" y="7543800"/>
            <a:ext cx="1663700" cy="1638300"/>
            <a:chOff x="12611100" y="7543800"/>
            <a:chExt cx="1663700" cy="1638300"/>
          </a:xfrm>
        </p:grpSpPr>
        <p:pic>
          <p:nvPicPr>
            <p:cNvPr id="2010" name="image 201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>
            <a:xfrm>
              <a:off x="12827000" y="7543800"/>
              <a:ext cx="1447800" cy="1447800"/>
            </a:xfrm>
            <a:prstGeom prst="rect">
              <a:avLst/>
            </a:prstGeom>
          </p:spPr>
        </p:pic>
        <p:pic>
          <p:nvPicPr>
            <p:cNvPr id="2011" name="image 201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rcRect/>
            <a:stretch>
              <a:fillRect/>
            </a:stretch>
          </p:blipFill>
          <p:spPr>
            <a:xfrm>
              <a:off x="12623800" y="8902700"/>
              <a:ext cx="1651000" cy="279400"/>
            </a:xfrm>
            <a:prstGeom prst="rect">
              <a:avLst/>
            </a:prstGeom>
          </p:spPr>
        </p:pic>
        <p:pic>
          <p:nvPicPr>
            <p:cNvPr id="2012" name="image 201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/>
            <a:srcRect/>
            <a:stretch>
              <a:fillRect/>
            </a:stretch>
          </p:blipFill>
          <p:spPr>
            <a:xfrm>
              <a:off x="12611100" y="7543800"/>
              <a:ext cx="304800" cy="1638300"/>
            </a:xfrm>
            <a:prstGeom prst="rect">
              <a:avLst/>
            </a:prstGeom>
          </p:spPr>
        </p:pic>
      </p:grpSp>
      <p:grpSp>
        <p:nvGrpSpPr>
          <p:cNvPr id="2013" name="组合 2013"/>
          <p:cNvGrpSpPr/>
          <p:nvPr>
            <p:custDataLst>
              <p:tags r:id="rId22"/>
            </p:custDataLst>
          </p:nvPr>
        </p:nvGrpSpPr>
        <p:grpSpPr>
          <a:xfrm>
            <a:off x="12611100" y="10439400"/>
            <a:ext cx="1663700" cy="1625600"/>
            <a:chOff x="12611100" y="10439400"/>
            <a:chExt cx="1663700" cy="1625600"/>
          </a:xfrm>
        </p:grpSpPr>
        <p:pic>
          <p:nvPicPr>
            <p:cNvPr id="2014" name="image 201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>
            <a:xfrm>
              <a:off x="12827000" y="10439400"/>
              <a:ext cx="1447800" cy="1435100"/>
            </a:xfrm>
            <a:prstGeom prst="rect">
              <a:avLst/>
            </a:prstGeom>
          </p:spPr>
        </p:pic>
        <p:pic>
          <p:nvPicPr>
            <p:cNvPr id="2015" name="image 2015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>
            <a:xfrm>
              <a:off x="12623800" y="11785600"/>
              <a:ext cx="1651000" cy="279400"/>
            </a:xfrm>
            <a:prstGeom prst="rect">
              <a:avLst/>
            </a:prstGeom>
          </p:spPr>
        </p:pic>
        <p:pic>
          <p:nvPicPr>
            <p:cNvPr id="2016" name="image 2016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>
            <a:xfrm>
              <a:off x="12611100" y="10439400"/>
              <a:ext cx="304800" cy="1625600"/>
            </a:xfrm>
            <a:prstGeom prst="rect">
              <a:avLst/>
            </a:prstGeom>
          </p:spPr>
        </p:pic>
      </p:grpSp>
      <p:grpSp>
        <p:nvGrpSpPr>
          <p:cNvPr id="2017" name="组合 2017"/>
          <p:cNvGrpSpPr/>
          <p:nvPr/>
        </p:nvGrpSpPr>
        <p:grpSpPr>
          <a:xfrm>
            <a:off x="3924300" y="1600200"/>
            <a:ext cx="5588000" cy="10782300"/>
            <a:chOff x="3924300" y="1600200"/>
            <a:chExt cx="5588000" cy="10782300"/>
          </a:xfrm>
        </p:grpSpPr>
        <p:pic>
          <p:nvPicPr>
            <p:cNvPr id="2018" name="image 2018"/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4749800" y="1600200"/>
              <a:ext cx="4762500" cy="10198100"/>
            </a:xfrm>
            <a:prstGeom prst="rect">
              <a:avLst/>
            </a:prstGeom>
          </p:spPr>
        </p:pic>
        <p:pic>
          <p:nvPicPr>
            <p:cNvPr id="2019" name="image 2019"/>
            <p:cNvPicPr>
              <a:picLocks noChangeAspect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>
            <a:xfrm>
              <a:off x="3924300" y="1600200"/>
              <a:ext cx="952500" cy="10782300"/>
            </a:xfrm>
            <a:prstGeom prst="rect">
              <a:avLst/>
            </a:prstGeom>
          </p:spPr>
        </p:pic>
        <p:pic>
          <p:nvPicPr>
            <p:cNvPr id="2020" name="image 2020"/>
            <p:cNvPicPr>
              <a:picLocks noChangeAspect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>
            <a:xfrm>
              <a:off x="4102100" y="1714500"/>
              <a:ext cx="571500" cy="10477500"/>
            </a:xfrm>
            <a:prstGeom prst="rect">
              <a:avLst/>
            </a:prstGeom>
          </p:spPr>
        </p:pic>
        <p:pic>
          <p:nvPicPr>
            <p:cNvPr id="2021" name="image 2021"/>
            <p:cNvPicPr>
              <a:picLocks noChangeAspect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>
            <a:xfrm>
              <a:off x="3924300" y="11684000"/>
              <a:ext cx="5588000" cy="698500"/>
            </a:xfrm>
            <a:prstGeom prst="rect">
              <a:avLst/>
            </a:prstGeom>
          </p:spPr>
        </p:pic>
        <p:pic>
          <p:nvPicPr>
            <p:cNvPr id="2022" name="image 2022"/>
            <p:cNvPicPr>
              <a:picLocks noChangeAspect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>
            <a:xfrm>
              <a:off x="4191000" y="11760200"/>
              <a:ext cx="4991100" cy="596900"/>
            </a:xfrm>
            <a:prstGeom prst="rect">
              <a:avLst/>
            </a:prstGeom>
          </p:spPr>
        </p:pic>
      </p:grpSp>
      <p:sp>
        <p:nvSpPr>
          <p:cNvPr id="2023" name="Object 2023"/>
          <p:cNvSpPr txBox="1"/>
          <p:nvPr/>
        </p:nvSpPr>
        <p:spPr>
          <a:xfrm>
            <a:off x="6747228" y="4305299"/>
            <a:ext cx="1968500" cy="4572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5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目</a:t>
            </a:r>
            <a:endParaRPr lang="zh-CN" altLang="en-US" sz="15000"/>
          </a:p>
          <a:p>
            <a:pPr algn="ctr">
              <a:lnSpc>
                <a:spcPct val="100000"/>
              </a:lnSpc>
            </a:pPr>
            <a:r>
              <a:rPr lang="zh-CN" sz="15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录</a:t>
            </a:r>
            <a:endParaRPr lang="zh-CN" altLang="en-US"/>
          </a:p>
        </p:txBody>
      </p:sp>
      <p:sp>
        <p:nvSpPr>
          <p:cNvPr id="2024" name="Object 2024"/>
          <p:cNvSpPr txBox="1"/>
          <p:nvPr/>
        </p:nvSpPr>
        <p:spPr>
          <a:xfrm>
            <a:off x="5639636" y="4070743"/>
            <a:ext cx="914400" cy="5041112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6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CONTENT</a:t>
            </a:r>
            <a:endParaRPr lang="zh-CN" altLang="en-US"/>
          </a:p>
        </p:txBody>
      </p:sp>
      <p:pic>
        <p:nvPicPr>
          <p:cNvPr id="2025" name="image 2025"/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>
          <a:xfrm>
            <a:off x="7721600" y="3378200"/>
            <a:ext cx="304800" cy="304800"/>
          </a:xfrm>
          <a:prstGeom prst="rect">
            <a:avLst/>
          </a:prstGeom>
        </p:spPr>
      </p:pic>
      <p:pic>
        <p:nvPicPr>
          <p:cNvPr id="2026" name="image 2026"/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>
          <a:xfrm>
            <a:off x="7721600" y="9652000"/>
            <a:ext cx="304800" cy="304800"/>
          </a:xfrm>
          <a:prstGeom prst="rect">
            <a:avLst/>
          </a:prstGeom>
        </p:spPr>
      </p:pic>
      <p:sp>
        <p:nvSpPr>
          <p:cNvPr id="2027" name="Object 2027"/>
          <p:cNvSpPr txBox="1"/>
          <p:nvPr>
            <p:custDataLst>
              <p:tags r:id="rId35"/>
            </p:custDataLst>
          </p:nvPr>
        </p:nvSpPr>
        <p:spPr>
          <a:xfrm>
            <a:off x="12934303" y="1966198"/>
            <a:ext cx="1340496" cy="762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01</a:t>
            </a:r>
            <a:endParaRPr lang="zh-CN" altLang="en-US"/>
          </a:p>
        </p:txBody>
      </p:sp>
      <p:sp>
        <p:nvSpPr>
          <p:cNvPr id="2028" name="Object 2028"/>
          <p:cNvSpPr txBox="1"/>
          <p:nvPr>
            <p:custDataLst>
              <p:tags r:id="rId36"/>
            </p:custDataLst>
          </p:nvPr>
        </p:nvSpPr>
        <p:spPr>
          <a:xfrm>
            <a:off x="14916217" y="1591051"/>
            <a:ext cx="7055420" cy="850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背景与目</a:t>
            </a:r>
            <a:r>
              <a:rPr lang="zh-CN" sz="5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的</a:t>
            </a:r>
            <a:endParaRPr lang="zh-CN" sz="56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2029" name="Object 2029"/>
          <p:cNvSpPr txBox="1"/>
          <p:nvPr>
            <p:custDataLst>
              <p:tags r:id="rId37"/>
            </p:custDataLst>
          </p:nvPr>
        </p:nvSpPr>
        <p:spPr>
          <a:xfrm>
            <a:off x="14920262" y="2592114"/>
            <a:ext cx="8475158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0" i="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</a:rPr>
              <a:t>Background and purpose</a:t>
            </a:r>
            <a:endParaRPr lang="zh-CN" sz="4000" b="0" i="0" dirty="0" smtClean="0">
              <a:solidFill>
                <a:srgbClr val="11111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2030" name="Object 2030"/>
          <p:cNvSpPr txBox="1"/>
          <p:nvPr>
            <p:custDataLst>
              <p:tags r:id="rId38"/>
            </p:custDataLst>
          </p:nvPr>
        </p:nvSpPr>
        <p:spPr>
          <a:xfrm>
            <a:off x="12930438" y="4890814"/>
            <a:ext cx="1290532" cy="762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02</a:t>
            </a:r>
            <a:endParaRPr lang="zh-CN" altLang="en-US"/>
          </a:p>
        </p:txBody>
      </p:sp>
      <p:sp>
        <p:nvSpPr>
          <p:cNvPr id="2031" name="Object 2031"/>
          <p:cNvSpPr txBox="1"/>
          <p:nvPr>
            <p:custDataLst>
              <p:tags r:id="rId39"/>
            </p:custDataLst>
          </p:nvPr>
        </p:nvSpPr>
        <p:spPr>
          <a:xfrm>
            <a:off x="12891412" y="10643914"/>
            <a:ext cx="1345287" cy="762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04</a:t>
            </a:r>
            <a:endParaRPr lang="zh-CN" altLang="en-US"/>
          </a:p>
        </p:txBody>
      </p:sp>
      <p:sp>
        <p:nvSpPr>
          <p:cNvPr id="2032" name="Object 2032"/>
          <p:cNvSpPr txBox="1"/>
          <p:nvPr>
            <p:custDataLst>
              <p:tags r:id="rId40"/>
            </p:custDataLst>
          </p:nvPr>
        </p:nvSpPr>
        <p:spPr>
          <a:xfrm>
            <a:off x="14898574" y="10407547"/>
            <a:ext cx="7189533" cy="850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规律</a:t>
            </a:r>
            <a:r>
              <a:rPr lang="zh-CN" sz="5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总结</a:t>
            </a:r>
            <a:endParaRPr lang="zh-CN" sz="56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2033" name="Object 2033"/>
          <p:cNvSpPr txBox="1"/>
          <p:nvPr>
            <p:custDataLst>
              <p:tags r:id="rId41"/>
            </p:custDataLst>
          </p:nvPr>
        </p:nvSpPr>
        <p:spPr>
          <a:xfrm>
            <a:off x="14895878" y="11393214"/>
            <a:ext cx="7367778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0" i="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</a:rPr>
              <a:t>Summary of patterns</a:t>
            </a:r>
            <a:endParaRPr lang="zh-CN" sz="4000" b="0" i="0" dirty="0" smtClean="0">
              <a:solidFill>
                <a:srgbClr val="11111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2034" name="Object 2034"/>
          <p:cNvSpPr txBox="1"/>
          <p:nvPr>
            <p:custDataLst>
              <p:tags r:id="rId42"/>
            </p:custDataLst>
          </p:nvPr>
        </p:nvSpPr>
        <p:spPr>
          <a:xfrm>
            <a:off x="14923183" y="7531730"/>
            <a:ext cx="7164929" cy="850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深入</a:t>
            </a:r>
            <a:r>
              <a:rPr lang="zh-CN" sz="5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分析</a:t>
            </a:r>
            <a:endParaRPr lang="zh-CN" sz="56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2035" name="Object 2035"/>
          <p:cNvSpPr txBox="1"/>
          <p:nvPr>
            <p:custDataLst>
              <p:tags r:id="rId43"/>
            </p:custDataLst>
          </p:nvPr>
        </p:nvSpPr>
        <p:spPr>
          <a:xfrm>
            <a:off x="14895878" y="8523014"/>
            <a:ext cx="7782818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0" i="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</a:rPr>
              <a:t>D</a:t>
            </a:r>
            <a:r>
              <a:rPr lang="zh-CN" sz="4000" b="0" i="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</a:rPr>
              <a:t>epth analysis </a:t>
            </a:r>
            <a:endParaRPr lang="zh-CN" sz="4000" b="0" i="0" dirty="0" smtClean="0">
              <a:solidFill>
                <a:srgbClr val="11111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2036" name="Object 2036"/>
          <p:cNvSpPr txBox="1"/>
          <p:nvPr>
            <p:custDataLst>
              <p:tags r:id="rId44"/>
            </p:custDataLst>
          </p:nvPr>
        </p:nvSpPr>
        <p:spPr>
          <a:xfrm>
            <a:off x="12947764" y="7761014"/>
            <a:ext cx="1327035" cy="762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03</a:t>
            </a:r>
            <a:endParaRPr lang="zh-CN" altLang="en-US"/>
          </a:p>
        </p:txBody>
      </p:sp>
      <p:sp>
        <p:nvSpPr>
          <p:cNvPr id="2037" name="Object 2037"/>
          <p:cNvSpPr txBox="1"/>
          <p:nvPr>
            <p:custDataLst>
              <p:tags r:id="rId45"/>
            </p:custDataLst>
          </p:nvPr>
        </p:nvSpPr>
        <p:spPr>
          <a:xfrm>
            <a:off x="14916217" y="4575551"/>
            <a:ext cx="7347444" cy="850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6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分析思路</a:t>
            </a:r>
            <a:endParaRPr lang="zh-CN" sz="56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2038" name="Object 2038"/>
          <p:cNvSpPr txBox="1"/>
          <p:nvPr>
            <p:custDataLst>
              <p:tags r:id="rId46"/>
            </p:custDataLst>
          </p:nvPr>
        </p:nvSpPr>
        <p:spPr>
          <a:xfrm>
            <a:off x="14920262" y="5576614"/>
            <a:ext cx="7942214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000" b="0" i="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</a:rPr>
              <a:t>Analysis approach</a:t>
            </a:r>
            <a:endParaRPr lang="zh-CN" sz="4000" b="0" i="0" dirty="0" smtClean="0">
              <a:solidFill>
                <a:srgbClr val="11111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301"/>
          <p:cNvGrpSpPr/>
          <p:nvPr/>
        </p:nvGrpSpPr>
        <p:grpSpPr>
          <a:xfrm>
            <a:off x="1841500" y="6248400"/>
            <a:ext cx="11696700" cy="5651500"/>
            <a:chOff x="1841500" y="6248400"/>
            <a:chExt cx="11696700" cy="5651500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400300" y="6248400"/>
              <a:ext cx="11137900" cy="5257800"/>
            </a:xfrm>
            <a:prstGeom prst="rect">
              <a:avLst/>
            </a:prstGeom>
          </p:spPr>
        </p:pic>
        <p:pic>
          <p:nvPicPr>
            <p:cNvPr id="303" name="image 3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41500" y="11391900"/>
              <a:ext cx="11696700" cy="508000"/>
            </a:xfrm>
            <a:prstGeom prst="rect">
              <a:avLst/>
            </a:prstGeom>
          </p:spPr>
        </p:pic>
        <p:pic>
          <p:nvPicPr>
            <p:cNvPr id="304" name="image 3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501900" y="11430000"/>
              <a:ext cx="10401300" cy="419100"/>
            </a:xfrm>
            <a:prstGeom prst="rect">
              <a:avLst/>
            </a:prstGeom>
          </p:spPr>
        </p:pic>
        <p:pic>
          <p:nvPicPr>
            <p:cNvPr id="305" name="image 30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41500" y="6248400"/>
              <a:ext cx="673100" cy="5651500"/>
            </a:xfrm>
            <a:prstGeom prst="rect">
              <a:avLst/>
            </a:prstGeom>
          </p:spPr>
        </p:pic>
      </p:grpSp>
      <p:grpSp>
        <p:nvGrpSpPr>
          <p:cNvPr id="306" name="组合 306"/>
          <p:cNvGrpSpPr/>
          <p:nvPr/>
        </p:nvGrpSpPr>
        <p:grpSpPr>
          <a:xfrm>
            <a:off x="13754100" y="2705100"/>
            <a:ext cx="8737600" cy="9194800"/>
            <a:chOff x="13754100" y="2705100"/>
            <a:chExt cx="8737600" cy="9194800"/>
          </a:xfrm>
        </p:grpSpPr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312900" y="2705100"/>
              <a:ext cx="8178800" cy="8813800"/>
            </a:xfrm>
            <a:prstGeom prst="rect">
              <a:avLst/>
            </a:prstGeom>
          </p:spPr>
        </p:pic>
        <p:pic>
          <p:nvPicPr>
            <p:cNvPr id="308" name="image 30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3766800" y="11404600"/>
              <a:ext cx="8724900" cy="495300"/>
            </a:xfrm>
            <a:prstGeom prst="rect">
              <a:avLst/>
            </a:prstGeom>
          </p:spPr>
        </p:pic>
        <p:pic>
          <p:nvPicPr>
            <p:cNvPr id="309" name="image 30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3779500" y="11455400"/>
              <a:ext cx="8407400" cy="381000"/>
            </a:xfrm>
            <a:prstGeom prst="rect">
              <a:avLst/>
            </a:prstGeom>
          </p:spPr>
        </p:pic>
        <p:pic>
          <p:nvPicPr>
            <p:cNvPr id="3010" name="image 30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3754100" y="2705100"/>
              <a:ext cx="673100" cy="9194800"/>
            </a:xfrm>
            <a:prstGeom prst="rect">
              <a:avLst/>
            </a:prstGeom>
          </p:spPr>
        </p:pic>
      </p:grpSp>
      <p:pic>
        <p:nvPicPr>
          <p:cNvPr id="3012" name="image 30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140700" y="2768600"/>
            <a:ext cx="5397500" cy="2743200"/>
          </a:xfrm>
          <a:prstGeom prst="rect">
            <a:avLst/>
          </a:prstGeom>
        </p:spPr>
      </p:pic>
      <p:pic>
        <p:nvPicPr>
          <p:cNvPr id="3013" name="image 3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594600" y="5397500"/>
            <a:ext cx="5943600" cy="508000"/>
          </a:xfrm>
          <a:prstGeom prst="rect">
            <a:avLst/>
          </a:prstGeom>
        </p:spPr>
      </p:pic>
      <p:pic>
        <p:nvPicPr>
          <p:cNvPr id="3014" name="image 3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581900" y="2768600"/>
            <a:ext cx="673100" cy="3136900"/>
          </a:xfrm>
          <a:prstGeom prst="rect">
            <a:avLst/>
          </a:prstGeom>
        </p:spPr>
      </p:pic>
      <p:sp>
        <p:nvSpPr>
          <p:cNvPr id="3015" name="Object 3015"/>
          <p:cNvSpPr txBox="1"/>
          <p:nvPr/>
        </p:nvSpPr>
        <p:spPr>
          <a:xfrm>
            <a:off x="5258168" y="6932287"/>
            <a:ext cx="7445394" cy="1244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820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  <a:sym typeface="+mn-ea"/>
              </a:rPr>
              <a:t>背景与目的</a:t>
            </a:r>
            <a:endParaRPr lang="zh-CN" altLang="en-US"/>
          </a:p>
        </p:txBody>
      </p:sp>
      <p:sp>
        <p:nvSpPr>
          <p:cNvPr id="3016" name="Object 3016"/>
          <p:cNvSpPr txBox="1"/>
          <p:nvPr/>
        </p:nvSpPr>
        <p:spPr>
          <a:xfrm>
            <a:off x="4202541" y="8335114"/>
            <a:ext cx="8456907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400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Background and purpose</a:t>
            </a:r>
            <a:endParaRPr lang="zh-CN" sz="4000" b="0" i="0" dirty="0" smtClean="0">
              <a:solidFill>
                <a:srgbClr val="111111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r">
              <a:lnSpc>
                <a:spcPct val="100000"/>
              </a:lnSpc>
            </a:pPr>
            <a:endParaRPr lang="zh-CN" altLang="en-US"/>
          </a:p>
        </p:txBody>
      </p:sp>
      <p:pic>
        <p:nvPicPr>
          <p:cNvPr id="3018" name="image 30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347200" y="9436100"/>
            <a:ext cx="3086100" cy="88900"/>
          </a:xfrm>
          <a:prstGeom prst="rect">
            <a:avLst/>
          </a:prstGeom>
        </p:spPr>
      </p:pic>
      <p:sp>
        <p:nvSpPr>
          <p:cNvPr id="3019" name="Object 3019"/>
          <p:cNvSpPr txBox="1"/>
          <p:nvPr/>
        </p:nvSpPr>
        <p:spPr>
          <a:xfrm>
            <a:off x="9528460" y="3009899"/>
            <a:ext cx="3130988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138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01</a:t>
            </a:r>
            <a:endParaRPr lang="zh-CN" altLang="en-US"/>
          </a:p>
        </p:txBody>
      </p:sp>
      <p:pic>
        <p:nvPicPr>
          <p:cNvPr id="7010" name="image 701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4347190" y="2768600"/>
            <a:ext cx="8061960" cy="8623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Object 401"/>
          <p:cNvSpPr txBox="1"/>
          <p:nvPr/>
        </p:nvSpPr>
        <p:spPr>
          <a:xfrm>
            <a:off x="5067300" y="5562600"/>
            <a:ext cx="13665200" cy="5796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457200" algn="l">
              <a:lnSpc>
                <a:spcPct val="139000"/>
              </a:lnSpc>
            </a:pPr>
            <a:r>
              <a:rPr lang="zh-CN" sz="36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随着互联网的发展，每天都在产生越来越多的数据，而对于各个岗位来说，尤其是互联网行业来说，数据分析技能都成为了必备的工作能力。</a:t>
            </a:r>
            <a:endParaRPr lang="zh-CN" sz="36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indent="457200" algn="l">
              <a:lnSpc>
                <a:spcPct val="139000"/>
              </a:lnSpc>
            </a:pPr>
            <a:r>
              <a:rPr lang="zh-CN" sz="36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出于转行数据类岗位的需求，对近5年的相关招聘信息进行分析，主要想了解，大数据类岗位有哪些细分职位，以及他们所要求的技能有哪些。</a:t>
            </a:r>
            <a:endParaRPr lang="zh-CN" sz="36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indent="457200" algn="l">
              <a:lnSpc>
                <a:spcPct val="139000"/>
              </a:lnSpc>
            </a:pPr>
            <a:r>
              <a:rPr lang="zh-CN" sz="36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基于以上背景和目的，抓取或者提取某网站招聘信息数据进行处理和分析。</a:t>
            </a:r>
            <a:endParaRPr lang="zh-CN" sz="3600" b="0" i="0" dirty="0" smtClean="0">
              <a:solidFill>
                <a:srgbClr val="333333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39000"/>
              </a:lnSpc>
            </a:pPr>
            <a:r>
              <a:rPr lang="zh-CN" altLang="en-US"/>
              <a:t>	</a:t>
            </a:r>
            <a:endParaRPr lang="zh-CN" altLang="en-US"/>
          </a:p>
        </p:txBody>
      </p:sp>
      <p:grpSp>
        <p:nvGrpSpPr>
          <p:cNvPr id="402" name="组合 402"/>
          <p:cNvGrpSpPr/>
          <p:nvPr/>
        </p:nvGrpSpPr>
        <p:grpSpPr>
          <a:xfrm>
            <a:off x="5461006" y="1822749"/>
            <a:ext cx="11759138" cy="2132058"/>
            <a:chOff x="5461006" y="1822749"/>
            <a:chExt cx="11759138" cy="2132058"/>
          </a:xfrm>
        </p:grpSpPr>
        <p:sp>
          <p:nvSpPr>
            <p:cNvPr id="403" name="Object 403"/>
            <p:cNvSpPr txBox="1"/>
            <p:nvPr/>
          </p:nvSpPr>
          <p:spPr>
            <a:xfrm>
              <a:off x="5359406" y="1746549"/>
              <a:ext cx="12013135" cy="1371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9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研究</a:t>
              </a:r>
              <a:r>
                <a:rPr lang="zh-CN" sz="9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背景</a:t>
              </a:r>
              <a:endParaRPr lang="zh-CN" sz="9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  <p:sp>
          <p:nvSpPr>
            <p:cNvPr id="404" name="Object 404"/>
            <p:cNvSpPr txBox="1"/>
            <p:nvPr/>
          </p:nvSpPr>
          <p:spPr>
            <a:xfrm>
              <a:off x="5407748" y="3269008"/>
              <a:ext cx="11964797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990" b="0" i="0" dirty="0" smtClean="0">
                  <a:solidFill>
                    <a:srgbClr val="333333"/>
                  </a:solidFill>
                  <a:latin typeface="OPPOSans-R" panose="00020600040101010101" charset="-122"/>
                  <a:ea typeface="OPPOSans-R" panose="00020600040101010101" charset="-122"/>
                </a:rPr>
                <a:t>Research background</a:t>
              </a:r>
              <a:endParaRPr lang="zh-CN" sz="399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405" name="组合 405"/>
          <p:cNvGrpSpPr/>
          <p:nvPr/>
        </p:nvGrpSpPr>
        <p:grpSpPr>
          <a:xfrm>
            <a:off x="19037300" y="9156700"/>
            <a:ext cx="1701800" cy="1181100"/>
            <a:chOff x="19037300" y="9156700"/>
            <a:chExt cx="1701800" cy="1181100"/>
          </a:xfrm>
        </p:grpSpPr>
        <p:pic>
          <p:nvPicPr>
            <p:cNvPr id="406" name="image 406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9265900" y="9156700"/>
              <a:ext cx="584200" cy="990600"/>
            </a:xfrm>
            <a:prstGeom prst="rect">
              <a:avLst/>
            </a:prstGeom>
          </p:spPr>
        </p:pic>
        <p:pic>
          <p:nvPicPr>
            <p:cNvPr id="407" name="image 4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037300" y="9156700"/>
              <a:ext cx="330200" cy="762000"/>
            </a:xfrm>
            <a:prstGeom prst="rect">
              <a:avLst/>
            </a:prstGeom>
          </p:spPr>
        </p:pic>
        <p:pic>
          <p:nvPicPr>
            <p:cNvPr id="408" name="image 40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037300" y="9626600"/>
              <a:ext cx="812800" cy="711200"/>
            </a:xfrm>
            <a:prstGeom prst="rect">
              <a:avLst/>
            </a:prstGeom>
          </p:spPr>
        </p:pic>
        <p:pic>
          <p:nvPicPr>
            <p:cNvPr id="409" name="image 40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0154900" y="9156700"/>
              <a:ext cx="584200" cy="990600"/>
            </a:xfrm>
            <a:prstGeom prst="rect">
              <a:avLst/>
            </a:prstGeom>
          </p:spPr>
        </p:pic>
        <p:pic>
          <p:nvPicPr>
            <p:cNvPr id="4010" name="image 40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9926300" y="9156700"/>
              <a:ext cx="330200" cy="762000"/>
            </a:xfrm>
            <a:prstGeom prst="rect">
              <a:avLst/>
            </a:prstGeom>
          </p:spPr>
        </p:pic>
        <p:pic>
          <p:nvPicPr>
            <p:cNvPr id="4011" name="image 4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9926300" y="9626600"/>
              <a:ext cx="812800" cy="711200"/>
            </a:xfrm>
            <a:prstGeom prst="rect">
              <a:avLst/>
            </a:prstGeom>
          </p:spPr>
        </p:pic>
      </p:grpSp>
      <p:grpSp>
        <p:nvGrpSpPr>
          <p:cNvPr id="4012" name="组合 4012"/>
          <p:cNvGrpSpPr/>
          <p:nvPr/>
        </p:nvGrpSpPr>
        <p:grpSpPr>
          <a:xfrm>
            <a:off x="3073400" y="5143500"/>
            <a:ext cx="1689100" cy="1193800"/>
            <a:chOff x="3073400" y="5143500"/>
            <a:chExt cx="1689100" cy="1193800"/>
          </a:xfrm>
        </p:grpSpPr>
        <p:pic>
          <p:nvPicPr>
            <p:cNvPr id="4013" name="image 401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302000" y="5143500"/>
              <a:ext cx="584200" cy="990600"/>
            </a:xfrm>
            <a:prstGeom prst="rect">
              <a:avLst/>
            </a:prstGeom>
          </p:spPr>
        </p:pic>
        <p:pic>
          <p:nvPicPr>
            <p:cNvPr id="4014" name="image 401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3073400" y="6032500"/>
              <a:ext cx="812800" cy="304800"/>
            </a:xfrm>
            <a:prstGeom prst="rect">
              <a:avLst/>
            </a:prstGeom>
          </p:spPr>
        </p:pic>
        <p:pic>
          <p:nvPicPr>
            <p:cNvPr id="4015" name="image 4015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073400" y="5562600"/>
              <a:ext cx="330200" cy="774700"/>
            </a:xfrm>
            <a:prstGeom prst="rect">
              <a:avLst/>
            </a:prstGeom>
          </p:spPr>
        </p:pic>
        <p:pic>
          <p:nvPicPr>
            <p:cNvPr id="4016" name="image 4016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178300" y="5143500"/>
              <a:ext cx="584200" cy="990600"/>
            </a:xfrm>
            <a:prstGeom prst="rect">
              <a:avLst/>
            </a:prstGeom>
          </p:spPr>
        </p:pic>
        <p:pic>
          <p:nvPicPr>
            <p:cNvPr id="4017" name="image 4017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3949700" y="6032500"/>
              <a:ext cx="812800" cy="304800"/>
            </a:xfrm>
            <a:prstGeom prst="rect">
              <a:avLst/>
            </a:prstGeom>
          </p:spPr>
        </p:pic>
        <p:pic>
          <p:nvPicPr>
            <p:cNvPr id="4018" name="image 4018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949700" y="5562600"/>
              <a:ext cx="330200" cy="774700"/>
            </a:xfrm>
            <a:prstGeom prst="rect">
              <a:avLst/>
            </a:prstGeom>
          </p:spPr>
        </p:pic>
      </p:grpSp>
      <p:grpSp>
        <p:nvGrpSpPr>
          <p:cNvPr id="4019" name="组合 4019"/>
          <p:cNvGrpSpPr/>
          <p:nvPr/>
        </p:nvGrpSpPr>
        <p:grpSpPr>
          <a:xfrm>
            <a:off x="127000" y="228600"/>
            <a:ext cx="3797300" cy="4102100"/>
            <a:chOff x="127000" y="228600"/>
            <a:chExt cx="3797300" cy="4102100"/>
          </a:xfrm>
        </p:grpSpPr>
        <p:pic>
          <p:nvPicPr>
            <p:cNvPr id="4020" name="image 4020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27000" y="228600"/>
              <a:ext cx="3314700" cy="3314700"/>
            </a:xfrm>
            <a:prstGeom prst="rect">
              <a:avLst/>
            </a:prstGeom>
          </p:spPr>
        </p:pic>
        <p:pic>
          <p:nvPicPr>
            <p:cNvPr id="4021" name="image 4021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2540000" y="1193800"/>
              <a:ext cx="1384300" cy="2743200"/>
            </a:xfrm>
            <a:prstGeom prst="rect">
              <a:avLst/>
            </a:prstGeom>
          </p:spPr>
        </p:pic>
        <p:pic>
          <p:nvPicPr>
            <p:cNvPr id="4022" name="image 4022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993900" y="3822700"/>
              <a:ext cx="1930400" cy="508000"/>
            </a:xfrm>
            <a:prstGeom prst="rect">
              <a:avLst/>
            </a:prstGeom>
          </p:spPr>
        </p:pic>
        <p:pic>
          <p:nvPicPr>
            <p:cNvPr id="4023" name="image 4023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1981200" y="1193800"/>
              <a:ext cx="673100" cy="3136900"/>
            </a:xfrm>
            <a:prstGeom prst="rect">
              <a:avLst/>
            </a:prstGeom>
          </p:spPr>
        </p:pic>
      </p:grpSp>
      <p:grpSp>
        <p:nvGrpSpPr>
          <p:cNvPr id="4024" name="组合 4024"/>
          <p:cNvGrpSpPr/>
          <p:nvPr/>
        </p:nvGrpSpPr>
        <p:grpSpPr>
          <a:xfrm>
            <a:off x="19507200" y="11518900"/>
            <a:ext cx="3568700" cy="1536700"/>
            <a:chOff x="19507200" y="11518900"/>
            <a:chExt cx="3568700" cy="1536700"/>
          </a:xfrm>
        </p:grpSpPr>
        <p:pic>
          <p:nvPicPr>
            <p:cNvPr id="4025" name="image 4025"/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20066000" y="11518900"/>
              <a:ext cx="3009900" cy="1143000"/>
            </a:xfrm>
            <a:prstGeom prst="rect">
              <a:avLst/>
            </a:prstGeom>
          </p:spPr>
        </p:pic>
        <p:pic>
          <p:nvPicPr>
            <p:cNvPr id="4026" name="image 4026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19519900" y="12547600"/>
              <a:ext cx="3556000" cy="508000"/>
            </a:xfrm>
            <a:prstGeom prst="rect">
              <a:avLst/>
            </a:prstGeom>
          </p:spPr>
        </p:pic>
        <p:pic>
          <p:nvPicPr>
            <p:cNvPr id="4027" name="image 4027"/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>
            <a:xfrm>
              <a:off x="19507200" y="11518900"/>
              <a:ext cx="673100" cy="1536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7581900" y="2768600"/>
            <a:ext cx="5956300" cy="3136900"/>
            <a:chOff x="7581900" y="2768600"/>
            <a:chExt cx="5956300" cy="3136900"/>
          </a:xfrm>
        </p:grpSpPr>
        <p:pic>
          <p:nvPicPr>
            <p:cNvPr id="902" name="image 9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8140700" y="2768600"/>
              <a:ext cx="5397500" cy="2743200"/>
            </a:xfrm>
            <a:prstGeom prst="rect">
              <a:avLst/>
            </a:prstGeom>
          </p:spPr>
        </p:pic>
        <p:pic>
          <p:nvPicPr>
            <p:cNvPr id="903" name="image 9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594600" y="5397500"/>
              <a:ext cx="5943600" cy="508000"/>
            </a:xfrm>
            <a:prstGeom prst="rect">
              <a:avLst/>
            </a:prstGeom>
          </p:spPr>
        </p:pic>
        <p:pic>
          <p:nvPicPr>
            <p:cNvPr id="904" name="image 9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1900" y="2768600"/>
              <a:ext cx="673100" cy="3136900"/>
            </a:xfrm>
            <a:prstGeom prst="rect">
              <a:avLst/>
            </a:prstGeom>
          </p:spPr>
        </p:pic>
      </p:grpSp>
      <p:sp>
        <p:nvSpPr>
          <p:cNvPr id="905" name="Object 905"/>
          <p:cNvSpPr txBox="1"/>
          <p:nvPr/>
        </p:nvSpPr>
        <p:spPr>
          <a:xfrm>
            <a:off x="8929792" y="2984734"/>
            <a:ext cx="3178306" cy="210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138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02</a:t>
            </a:r>
            <a:endParaRPr lang="zh-CN" altLang="en-US"/>
          </a:p>
        </p:txBody>
      </p:sp>
      <p:pic>
        <p:nvPicPr>
          <p:cNvPr id="906" name="image 9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12900" y="2705100"/>
            <a:ext cx="8178800" cy="8813800"/>
          </a:xfrm>
          <a:prstGeom prst="rect">
            <a:avLst/>
          </a:prstGeom>
        </p:spPr>
      </p:pic>
      <p:pic>
        <p:nvPicPr>
          <p:cNvPr id="907" name="image 9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66800" y="11404600"/>
            <a:ext cx="8724900" cy="495300"/>
          </a:xfrm>
          <a:prstGeom prst="rect">
            <a:avLst/>
          </a:prstGeom>
        </p:spPr>
      </p:pic>
      <p:pic>
        <p:nvPicPr>
          <p:cNvPr id="908" name="image 9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779500" y="11455400"/>
            <a:ext cx="8407400" cy="381000"/>
          </a:xfrm>
          <a:prstGeom prst="rect">
            <a:avLst/>
          </a:prstGeom>
        </p:spPr>
      </p:pic>
      <p:pic>
        <p:nvPicPr>
          <p:cNvPr id="909" name="image 90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754100" y="2705100"/>
            <a:ext cx="673100" cy="9194800"/>
          </a:xfrm>
          <a:prstGeom prst="rect">
            <a:avLst/>
          </a:prstGeom>
        </p:spPr>
      </p:pic>
      <p:pic>
        <p:nvPicPr>
          <p:cNvPr id="9010" name="image 90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528800" y="2921000"/>
            <a:ext cx="7747000" cy="8369300"/>
          </a:xfrm>
          <a:prstGeom prst="rect">
            <a:avLst/>
          </a:prstGeom>
        </p:spPr>
      </p:pic>
      <p:pic>
        <p:nvPicPr>
          <p:cNvPr id="9011" name="image 90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00300" y="6248400"/>
            <a:ext cx="11137900" cy="5257800"/>
          </a:xfrm>
          <a:prstGeom prst="rect">
            <a:avLst/>
          </a:prstGeom>
        </p:spPr>
      </p:pic>
      <p:pic>
        <p:nvPicPr>
          <p:cNvPr id="9012" name="image 90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41500" y="11391900"/>
            <a:ext cx="11696700" cy="508000"/>
          </a:xfrm>
          <a:prstGeom prst="rect">
            <a:avLst/>
          </a:prstGeom>
        </p:spPr>
      </p:pic>
      <p:pic>
        <p:nvPicPr>
          <p:cNvPr id="9013" name="image 9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841500" y="11417300"/>
            <a:ext cx="11087100" cy="444500"/>
          </a:xfrm>
          <a:prstGeom prst="rect">
            <a:avLst/>
          </a:prstGeom>
        </p:spPr>
      </p:pic>
      <p:pic>
        <p:nvPicPr>
          <p:cNvPr id="9014" name="image 9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841500" y="6248400"/>
            <a:ext cx="673100" cy="5651500"/>
          </a:xfrm>
          <a:prstGeom prst="rect">
            <a:avLst/>
          </a:prstGeom>
        </p:spPr>
      </p:pic>
      <p:pic>
        <p:nvPicPr>
          <p:cNvPr id="9015" name="image 90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892300" y="6438900"/>
            <a:ext cx="571500" cy="5372100"/>
          </a:xfrm>
          <a:prstGeom prst="rect">
            <a:avLst/>
          </a:prstGeom>
        </p:spPr>
      </p:pic>
      <p:sp>
        <p:nvSpPr>
          <p:cNvPr id="9016" name="Object 9016"/>
          <p:cNvSpPr txBox="1"/>
          <p:nvPr/>
        </p:nvSpPr>
        <p:spPr>
          <a:xfrm>
            <a:off x="4601114" y="6932287"/>
            <a:ext cx="8102447" cy="12572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82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分析</a:t>
            </a:r>
            <a:r>
              <a:rPr lang="zh-CN" sz="82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思路</a:t>
            </a:r>
            <a:endParaRPr lang="zh-CN" sz="82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9017" name="Object 9017"/>
          <p:cNvSpPr txBox="1"/>
          <p:nvPr/>
        </p:nvSpPr>
        <p:spPr>
          <a:xfrm>
            <a:off x="4773778" y="8335114"/>
            <a:ext cx="7893316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4000" dirty="0" smtClean="0">
                <a:solidFill>
                  <a:srgbClr val="111111"/>
                </a:solidFill>
                <a:latin typeface="OPPOSans-R" panose="00020600040101010101" charset="-122"/>
                <a:ea typeface="OPPOSans-R" panose="00020600040101010101" charset="-122"/>
                <a:sym typeface="+mn-ea"/>
              </a:rPr>
              <a:t>Analysis approach</a:t>
            </a:r>
            <a:endParaRPr lang="zh-CN" sz="4000" b="0" i="0" dirty="0" smtClean="0">
              <a:solidFill>
                <a:srgbClr val="111111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r">
              <a:lnSpc>
                <a:spcPct val="100000"/>
              </a:lnSpc>
            </a:pPr>
            <a:r>
              <a:rPr lang="zh-CN" sz="4000" b="0" i="0" dirty="0" smtClean="0">
                <a:solidFill>
                  <a:srgbClr val="333333"/>
                </a:solidFill>
                <a:latin typeface="OPPOSans-R" panose="00020600040101010101" charset="-122"/>
                <a:ea typeface="OPPOSans-R" panose="00020600040101010101" charset="-122"/>
              </a:rPr>
              <a:t> </a:t>
            </a:r>
            <a:endParaRPr lang="zh-CN" altLang="en-US"/>
          </a:p>
        </p:txBody>
      </p:sp>
      <p:pic>
        <p:nvPicPr>
          <p:cNvPr id="9019" name="image 90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9347200" y="9436100"/>
            <a:ext cx="3086100" cy="8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95400" y="10210800"/>
            <a:ext cx="4813300" cy="48133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272500" y="-1384300"/>
            <a:ext cx="4826000" cy="4813300"/>
          </a:xfrm>
          <a:prstGeom prst="rect">
            <a:avLst/>
          </a:prstGeom>
        </p:spPr>
      </p:pic>
      <p:grpSp>
        <p:nvGrpSpPr>
          <p:cNvPr id="603" name="组合 603"/>
          <p:cNvGrpSpPr/>
          <p:nvPr/>
        </p:nvGrpSpPr>
        <p:grpSpPr>
          <a:xfrm>
            <a:off x="1498600" y="1511300"/>
            <a:ext cx="21374100" cy="10896600"/>
            <a:chOff x="1498600" y="1511300"/>
            <a:chExt cx="21374100" cy="10896600"/>
          </a:xfrm>
        </p:grpSpPr>
        <p:pic>
          <p:nvPicPr>
            <p:cNvPr id="604" name="image 6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057400" y="1511300"/>
              <a:ext cx="20815300" cy="10502900"/>
            </a:xfrm>
            <a:prstGeom prst="rect">
              <a:avLst/>
            </a:prstGeom>
          </p:spPr>
        </p:pic>
        <p:pic>
          <p:nvPicPr>
            <p:cNvPr id="605" name="image 60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98600" y="11899900"/>
              <a:ext cx="21374100" cy="508000"/>
            </a:xfrm>
            <a:prstGeom prst="rect">
              <a:avLst/>
            </a:prstGeom>
          </p:spPr>
        </p:pic>
        <p:pic>
          <p:nvPicPr>
            <p:cNvPr id="606" name="image 60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209800" y="11950700"/>
              <a:ext cx="20116800" cy="406400"/>
            </a:xfrm>
            <a:prstGeom prst="rect">
              <a:avLst/>
            </a:prstGeom>
          </p:spPr>
        </p:pic>
        <p:pic>
          <p:nvPicPr>
            <p:cNvPr id="607" name="image 60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498600" y="1511300"/>
              <a:ext cx="673100" cy="10896600"/>
            </a:xfrm>
            <a:prstGeom prst="rect">
              <a:avLst/>
            </a:prstGeom>
          </p:spPr>
        </p:pic>
        <p:pic>
          <p:nvPicPr>
            <p:cNvPr id="608" name="image 60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62100" y="1536700"/>
              <a:ext cx="571500" cy="10782300"/>
            </a:xfrm>
            <a:prstGeom prst="rect">
              <a:avLst/>
            </a:prstGeom>
          </p:spPr>
        </p:pic>
      </p:grpSp>
      <p:pic>
        <p:nvPicPr>
          <p:cNvPr id="609" name="image 60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54900" y="5905500"/>
            <a:ext cx="355600" cy="4140200"/>
          </a:xfrm>
          <a:prstGeom prst="rect">
            <a:avLst/>
          </a:prstGeom>
        </p:spPr>
      </p:pic>
      <p:pic>
        <p:nvPicPr>
          <p:cNvPr id="6010" name="image 6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89800" y="9931400"/>
            <a:ext cx="520700" cy="254000"/>
          </a:xfrm>
          <a:prstGeom prst="rect">
            <a:avLst/>
          </a:prstGeom>
        </p:spPr>
      </p:pic>
      <p:pic>
        <p:nvPicPr>
          <p:cNvPr id="6011" name="image 6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277100" y="5905500"/>
            <a:ext cx="292100" cy="4279900"/>
          </a:xfrm>
          <a:prstGeom prst="rect">
            <a:avLst/>
          </a:prstGeom>
        </p:spPr>
      </p:pic>
      <p:pic>
        <p:nvPicPr>
          <p:cNvPr id="6012" name="image 60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357100" y="5905500"/>
            <a:ext cx="355600" cy="4140200"/>
          </a:xfrm>
          <a:prstGeom prst="rect">
            <a:avLst/>
          </a:prstGeom>
        </p:spPr>
      </p:pic>
      <p:pic>
        <p:nvPicPr>
          <p:cNvPr id="6013" name="image 60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192000" y="9931400"/>
            <a:ext cx="520700" cy="254000"/>
          </a:xfrm>
          <a:prstGeom prst="rect">
            <a:avLst/>
          </a:prstGeom>
        </p:spPr>
      </p:pic>
      <p:pic>
        <p:nvPicPr>
          <p:cNvPr id="6014" name="image 60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2179300" y="5905500"/>
            <a:ext cx="292100" cy="4279900"/>
          </a:xfrm>
          <a:prstGeom prst="rect">
            <a:avLst/>
          </a:prstGeom>
        </p:spPr>
      </p:pic>
      <p:pic>
        <p:nvPicPr>
          <p:cNvPr id="6015" name="image 60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424400" y="5905500"/>
            <a:ext cx="355600" cy="4140200"/>
          </a:xfrm>
          <a:prstGeom prst="rect">
            <a:avLst/>
          </a:prstGeom>
        </p:spPr>
      </p:pic>
      <p:pic>
        <p:nvPicPr>
          <p:cNvPr id="6016" name="image 60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7259300" y="9931400"/>
            <a:ext cx="520700" cy="254000"/>
          </a:xfrm>
          <a:prstGeom prst="rect">
            <a:avLst/>
          </a:prstGeom>
        </p:spPr>
      </p:pic>
      <p:pic>
        <p:nvPicPr>
          <p:cNvPr id="6017" name="image 601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7246600" y="5905500"/>
            <a:ext cx="292100" cy="4279900"/>
          </a:xfrm>
          <a:prstGeom prst="rect">
            <a:avLst/>
          </a:prstGeom>
        </p:spPr>
      </p:pic>
      <p:grpSp>
        <p:nvGrpSpPr>
          <p:cNvPr id="6019" name="组合 6019"/>
          <p:cNvGrpSpPr/>
          <p:nvPr/>
        </p:nvGrpSpPr>
        <p:grpSpPr>
          <a:xfrm>
            <a:off x="18452306" y="6563598"/>
            <a:ext cx="3181819" cy="1604030"/>
            <a:chOff x="18452306" y="6563598"/>
            <a:chExt cx="3181819" cy="1604030"/>
          </a:xfrm>
        </p:grpSpPr>
        <p:sp>
          <p:nvSpPr>
            <p:cNvPr id="6020" name="Object 6020"/>
            <p:cNvSpPr txBox="1"/>
            <p:nvPr/>
          </p:nvSpPr>
          <p:spPr>
            <a:xfrm>
              <a:off x="18452306" y="7583428"/>
              <a:ext cx="3181819" cy="584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8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薪酬水平</a:t>
              </a:r>
              <a:endParaRPr lang="zh-CN" sz="38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  <p:sp>
          <p:nvSpPr>
            <p:cNvPr id="6021" name="Object 6021"/>
            <p:cNvSpPr txBox="1"/>
            <p:nvPr/>
          </p:nvSpPr>
          <p:spPr>
            <a:xfrm>
              <a:off x="18465204" y="6563598"/>
              <a:ext cx="3168916" cy="762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5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0</a:t>
              </a:r>
              <a:r>
                <a:rPr lang="en-US" altLang="zh-CN" sz="5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3</a:t>
              </a:r>
              <a:endParaRPr lang="en-US" altLang="zh-CN" sz="5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</p:grpSp>
      <p:grpSp>
        <p:nvGrpSpPr>
          <p:cNvPr id="6023" name="组合 6023"/>
          <p:cNvGrpSpPr/>
          <p:nvPr/>
        </p:nvGrpSpPr>
        <p:grpSpPr>
          <a:xfrm>
            <a:off x="13242925" y="6563598"/>
            <a:ext cx="3439718" cy="1606015"/>
            <a:chOff x="13242925" y="6563598"/>
            <a:chExt cx="3439718" cy="1606015"/>
          </a:xfrm>
        </p:grpSpPr>
        <p:sp>
          <p:nvSpPr>
            <p:cNvPr id="6024" name="Object 6024"/>
            <p:cNvSpPr txBox="1"/>
            <p:nvPr/>
          </p:nvSpPr>
          <p:spPr>
            <a:xfrm>
              <a:off x="13242925" y="7585413"/>
              <a:ext cx="3439718" cy="584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8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职位要求</a:t>
              </a:r>
              <a:endParaRPr lang="zh-CN" sz="38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  <p:sp>
          <p:nvSpPr>
            <p:cNvPr id="6025" name="Object 6025"/>
            <p:cNvSpPr txBox="1"/>
            <p:nvPr/>
          </p:nvSpPr>
          <p:spPr>
            <a:xfrm>
              <a:off x="13258204" y="6563598"/>
              <a:ext cx="3424437" cy="762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5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0</a:t>
              </a:r>
              <a:r>
                <a:rPr lang="en-US" altLang="zh-CN" sz="5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2</a:t>
              </a:r>
              <a:endParaRPr lang="en-US" altLang="zh-CN" sz="5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</p:grpSp>
      <p:grpSp>
        <p:nvGrpSpPr>
          <p:cNvPr id="6027" name="组合 6027"/>
          <p:cNvGrpSpPr/>
          <p:nvPr/>
        </p:nvGrpSpPr>
        <p:grpSpPr>
          <a:xfrm>
            <a:off x="8393509" y="6563598"/>
            <a:ext cx="3145713" cy="1604030"/>
            <a:chOff x="8393509" y="6563598"/>
            <a:chExt cx="3145713" cy="1604030"/>
          </a:xfrm>
        </p:grpSpPr>
        <p:sp>
          <p:nvSpPr>
            <p:cNvPr id="6028" name="Object 6028"/>
            <p:cNvSpPr txBox="1"/>
            <p:nvPr/>
          </p:nvSpPr>
          <p:spPr>
            <a:xfrm>
              <a:off x="8393509" y="7583428"/>
              <a:ext cx="3145713" cy="584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38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职位需求量</a:t>
              </a:r>
              <a:endParaRPr lang="zh-CN" sz="38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  <p:sp>
          <p:nvSpPr>
            <p:cNvPr id="6029" name="Object 6029"/>
            <p:cNvSpPr txBox="1"/>
            <p:nvPr/>
          </p:nvSpPr>
          <p:spPr>
            <a:xfrm>
              <a:off x="8406804" y="6563598"/>
              <a:ext cx="3132413" cy="762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5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0</a:t>
              </a:r>
              <a:r>
                <a:rPr lang="en-US" altLang="zh-CN" sz="5000" b="0" i="0" dirty="0" smtClean="0">
                  <a:solidFill>
                    <a:srgbClr val="111111"/>
                  </a:solidFill>
                  <a:latin typeface="OPPOSans-B" panose="00020600040101010101" charset="-122"/>
                  <a:ea typeface="OPPOSans-B" panose="00020600040101010101" charset="-122"/>
                </a:rPr>
                <a:t>1</a:t>
              </a:r>
              <a:endParaRPr lang="en-US" altLang="zh-CN" sz="5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endParaRPr>
            </a:p>
          </p:txBody>
        </p:sp>
      </p:grpSp>
      <p:sp>
        <p:nvSpPr>
          <p:cNvPr id="6032" name="Object 6032"/>
          <p:cNvSpPr txBox="1"/>
          <p:nvPr/>
        </p:nvSpPr>
        <p:spPr>
          <a:xfrm>
            <a:off x="8536940" y="2984500"/>
            <a:ext cx="10996295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数据分析维度主要三个方向</a:t>
            </a:r>
            <a:endParaRPr lang="zh-CN" sz="70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509" name="image 50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06090" y="8037195"/>
            <a:ext cx="2176145" cy="2148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5300" y="10883900"/>
            <a:ext cx="1409700" cy="23368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0" y="476250"/>
            <a:ext cx="23660100" cy="12915900"/>
          </a:xfrm>
          <a:prstGeom prst="rect">
            <a:avLst/>
          </a:prstGeom>
        </p:spPr>
      </p:pic>
      <p:sp>
        <p:nvSpPr>
          <p:cNvPr id="7021" name="Object 7021"/>
          <p:cNvSpPr txBox="1"/>
          <p:nvPr/>
        </p:nvSpPr>
        <p:spPr>
          <a:xfrm>
            <a:off x="2708275" y="1198880"/>
            <a:ext cx="8179435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一、职位需求</a:t>
            </a:r>
            <a:r>
              <a:rPr lang="zh-CN" sz="7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量</a:t>
            </a:r>
            <a:endParaRPr lang="zh-CN" sz="70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1073741825" name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3588385"/>
            <a:ext cx="17996535" cy="495427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5300" y="10883900"/>
            <a:ext cx="1409700" cy="23368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0" y="476250"/>
            <a:ext cx="23660100" cy="12915900"/>
          </a:xfrm>
          <a:prstGeom prst="rect">
            <a:avLst/>
          </a:prstGeom>
        </p:spPr>
      </p:pic>
      <p:sp>
        <p:nvSpPr>
          <p:cNvPr id="7021" name="Object 7021"/>
          <p:cNvSpPr txBox="1"/>
          <p:nvPr/>
        </p:nvSpPr>
        <p:spPr>
          <a:xfrm>
            <a:off x="2811780" y="1198880"/>
            <a:ext cx="15811500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7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二、职位要求：技能、学历、工作经验</a:t>
            </a:r>
            <a:endParaRPr lang="zh-CN" sz="70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1073741826" name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05" y="4150360"/>
            <a:ext cx="18425160" cy="391350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5300" y="10883900"/>
            <a:ext cx="1409700" cy="2336800"/>
          </a:xfrm>
          <a:prstGeom prst="rect">
            <a:avLst/>
          </a:prstGeom>
        </p:spPr>
      </p:pic>
      <p:pic>
        <p:nvPicPr>
          <p:cNvPr id="702" name="image 7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950" y="476250"/>
            <a:ext cx="23660100" cy="12915900"/>
          </a:xfrm>
          <a:prstGeom prst="rect">
            <a:avLst/>
          </a:prstGeom>
        </p:spPr>
      </p:pic>
      <p:sp>
        <p:nvSpPr>
          <p:cNvPr id="7021" name="Object 7021"/>
          <p:cNvSpPr txBox="1"/>
          <p:nvPr/>
        </p:nvSpPr>
        <p:spPr>
          <a:xfrm>
            <a:off x="2893060" y="1198880"/>
            <a:ext cx="16203295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000" b="0" i="0" dirty="0" smtClean="0">
                <a:solidFill>
                  <a:srgbClr val="111111"/>
                </a:solidFill>
                <a:latin typeface="OPPOSans-B" panose="00020600040101010101" charset="-122"/>
                <a:ea typeface="OPPOSans-B" panose="00020600040101010101" charset="-122"/>
              </a:rPr>
              <a:t>三、薪酬水平</a:t>
            </a:r>
            <a:endParaRPr lang="zh-CN" sz="7000" b="0" i="0" dirty="0" smtClean="0">
              <a:solidFill>
                <a:srgbClr val="111111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1073741827" name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0" y="3124200"/>
            <a:ext cx="18487390" cy="6092825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0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1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2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3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4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5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6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7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8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19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0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1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2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3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4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5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6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7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8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29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30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1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2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3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4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5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6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7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8.xml><?xml version="1.0" encoding="utf-8"?>
<p:tagLst xmlns:p="http://schemas.openxmlformats.org/presentationml/2006/main">
  <p:tag name="KSO_WM_DIAGRAM_VIRTUALLY_FRAME" val="{&quot;height&quot;:415.1,&quot;left&quot;:1025.3,&quot;top&quot;:285.2516535433071,&quot;width&quot;:706.8}"/>
</p:tagLst>
</file>

<file path=ppt/tags/tag39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40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1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2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3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4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5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6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7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8.xml><?xml version="1.0" encoding="utf-8"?>
<p:tagLst xmlns:p="http://schemas.openxmlformats.org/presentationml/2006/main">
  <p:tag name="KSO_WM_DIAGRAM_VIRTUALLY_FRAME" val="{&quot;height&quot;:545.9999999999999,&quot;left&quot;:262.88535433070865,&quot;top&quot;:318.2328346456693,&quot;width&quot;:1398.2292125984252}"/>
</p:tagLst>
</file>

<file path=ppt/tags/tag49.xml><?xml version="1.0" encoding="utf-8"?>
<p:tagLst xmlns:p="http://schemas.openxmlformats.org/presentationml/2006/main">
  <p:tag name="commondata" val="eyJoZGlkIjoiZjJkY2FlOGE1NjBkN2U0MzI0YzIyOWZlZmY2MjQ2ODgifQ=="/>
</p:tagLst>
</file>

<file path=ppt/tags/tag5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6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7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8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ags/tag9.xml><?xml version="1.0" encoding="utf-8"?>
<p:tagLst xmlns:p="http://schemas.openxmlformats.org/presentationml/2006/main">
  <p:tag name="KSO_WM_DIAGRAM_VIRTUALLY_FRAME" val="{&quot;height&quot;:824.7203937007874,&quot;left&quot;:993,&quot;top&quot;:125.2796062992126,&quot;width&quot;:849.159055118110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1398</Words>
  <Application>WPS 演示</Application>
  <PresentationFormat>On-screen Show</PresentationFormat>
  <Paragraphs>142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OPPOSans-B</vt:lpstr>
      <vt:lpstr>OPPOSans-R</vt:lpstr>
      <vt:lpstr>OPPOSans-M</vt:lpstr>
      <vt:lpstr>微软雅黑</vt:lpstr>
      <vt:lpstr>Arial Unicode MS</vt:lpstr>
      <vt:lpstr>Calibri</vt:lpstr>
      <vt:lpstr>等线</vt:lpstr>
      <vt:lpstr>等线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追风筝的人</cp:lastModifiedBy>
  <cp:revision>3</cp:revision>
  <dcterms:created xsi:type="dcterms:W3CDTF">2020-12-02T14:50:00Z</dcterms:created>
  <dcterms:modified xsi:type="dcterms:W3CDTF">2024-03-07T04:56:22Z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F4F408DAE3D84059A1710A49DFEC2894_13</vt:lpwstr>
  </property>
  <property fmtid="{D5CDD505-2E9C-101B-9397-08002B2CF9AE}" pid="3" name="KSOProductBuildVer">
    <vt:lpwstr>2052-12.1.0.16388</vt:lpwstr>
  </property>
</Properties>
</file>